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60"/>
  </p:notesMasterIdLst>
  <p:sldIdLst>
    <p:sldId id="599" r:id="rId3"/>
    <p:sldId id="563" r:id="rId4"/>
    <p:sldId id="589" r:id="rId5"/>
    <p:sldId id="548" r:id="rId6"/>
    <p:sldId id="550" r:id="rId7"/>
    <p:sldId id="566" r:id="rId8"/>
    <p:sldId id="551" r:id="rId9"/>
    <p:sldId id="590" r:id="rId10"/>
    <p:sldId id="552" r:id="rId11"/>
    <p:sldId id="553" r:id="rId12"/>
    <p:sldId id="554" r:id="rId13"/>
    <p:sldId id="555" r:id="rId14"/>
    <p:sldId id="564" r:id="rId15"/>
    <p:sldId id="556" r:id="rId16"/>
    <p:sldId id="557" r:id="rId17"/>
    <p:sldId id="591" r:id="rId18"/>
    <p:sldId id="592" r:id="rId19"/>
    <p:sldId id="594" r:id="rId20"/>
    <p:sldId id="595" r:id="rId21"/>
    <p:sldId id="598" r:id="rId22"/>
    <p:sldId id="596" r:id="rId23"/>
    <p:sldId id="597" r:id="rId24"/>
    <p:sldId id="558" r:id="rId25"/>
    <p:sldId id="560" r:id="rId26"/>
    <p:sldId id="561" r:id="rId27"/>
    <p:sldId id="559" r:id="rId28"/>
    <p:sldId id="567" r:id="rId29"/>
    <p:sldId id="579" r:id="rId30"/>
    <p:sldId id="600" r:id="rId31"/>
    <p:sldId id="601" r:id="rId32"/>
    <p:sldId id="602" r:id="rId33"/>
    <p:sldId id="603" r:id="rId34"/>
    <p:sldId id="604" r:id="rId35"/>
    <p:sldId id="605" r:id="rId36"/>
    <p:sldId id="606" r:id="rId37"/>
    <p:sldId id="607" r:id="rId38"/>
    <p:sldId id="608" r:id="rId39"/>
    <p:sldId id="609" r:id="rId40"/>
    <p:sldId id="610" r:id="rId41"/>
    <p:sldId id="611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619" r:id="rId50"/>
    <p:sldId id="620" r:id="rId51"/>
    <p:sldId id="621" r:id="rId52"/>
    <p:sldId id="622" r:id="rId53"/>
    <p:sldId id="623" r:id="rId54"/>
    <p:sldId id="624" r:id="rId55"/>
    <p:sldId id="625" r:id="rId56"/>
    <p:sldId id="626" r:id="rId57"/>
    <p:sldId id="627" r:id="rId58"/>
    <p:sldId id="628" r:id="rId59"/>
  </p:sldIdLst>
  <p:sldSz cx="9144000" cy="6858000" type="screen4x3"/>
  <p:notesSz cx="6858000" cy="9144000"/>
  <p:custDataLst>
    <p:tags r:id="rId6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83" d="100"/>
          <a:sy n="83" d="100"/>
        </p:scale>
        <p:origin x="96" y="336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s.google.com/machine-learning/crash-course/fitter/graph?hl=k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amsjang/22103362668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customization/autodiff?hl=ko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ubinium.github.io/Keras-3-1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374" y="1904730"/>
            <a:ext cx="57470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회귀와 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분류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(regression </a:t>
            </a: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classification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7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</a:t>
            </a:r>
            <a:r>
              <a:rPr lang="ko-KR" altLang="en-US" dirty="0" smtClean="0"/>
              <a:t>러닝</a:t>
            </a:r>
            <a:r>
              <a:rPr lang="en-US" altLang="ko-KR" dirty="0" smtClean="0"/>
              <a:t>: 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간의 관계를 유추한 식을 가설</a:t>
            </a:r>
            <a:r>
              <a:rPr lang="en-US" altLang="ko-KR" dirty="0"/>
              <a:t>(Hypothesis)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H(x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H</a:t>
            </a:r>
            <a:r>
              <a:rPr lang="ko-KR" altLang="en-US" dirty="0"/>
              <a:t>는 </a:t>
            </a:r>
            <a:r>
              <a:rPr lang="en-US" altLang="ko-KR" dirty="0"/>
              <a:t>Hypothesis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선형 회귀에서 해야할 일은 결국 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/>
              <a:t>알고리즘이 하는 것이 바로 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12" y="1956497"/>
            <a:ext cx="5334000" cy="3550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7490" y="1956497"/>
            <a:ext cx="144302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W: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기울기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가중치</a:t>
            </a:r>
            <a:endParaRPr lang="en-US" altLang="ko-KR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b: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절편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, </a:t>
            </a:r>
            <a:r>
              <a:rPr lang="ko-KR" altLang="en-US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편향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</a:t>
            </a:r>
            <a:endParaRPr lang="ko-KR" altLang="en-US" sz="12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43340" y="3603101"/>
            <a:ext cx="3059212" cy="273653"/>
          </a:xfrm>
          <a:prstGeom prst="wedgeRoundRectCallout">
            <a:avLst>
              <a:gd name="adj1" fmla="val -19391"/>
              <a:gd name="adj2" fmla="val -348391"/>
              <a:gd name="adj3" fmla="val 16667"/>
            </a:avLst>
          </a:prstGeom>
          <a:noFill/>
          <a:ln w="158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</a:rPr>
              <a:t>이 선이</a:t>
            </a:r>
            <a:r>
              <a:rPr lang="en-US" altLang="ko-KR" sz="1100" dirty="0" smtClean="0">
                <a:solidFill>
                  <a:srgbClr val="0000FF"/>
                </a:solidFill>
              </a:rPr>
              <a:t> </a:t>
            </a:r>
            <a:r>
              <a:rPr lang="ko-KR" altLang="en-US" sz="1100" dirty="0" smtClean="0">
                <a:solidFill>
                  <a:srgbClr val="0000FF"/>
                </a:solidFill>
              </a:rPr>
              <a:t>점의 표현하는 가장 근접한 직선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(Loss </a:t>
            </a:r>
            <a:r>
              <a:rPr lang="en-US" altLang="ko-KR" dirty="0"/>
              <a:t>function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러닝은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찾기 </a:t>
            </a:r>
            <a:r>
              <a:rPr lang="ko-KR" altLang="en-US" dirty="0" smtClean="0"/>
              <a:t>위해서</a:t>
            </a:r>
            <a:endParaRPr lang="en-US" altLang="ko-KR" dirty="0" smtClean="0"/>
          </a:p>
          <a:p>
            <a:pPr lvl="1"/>
            <a:r>
              <a:rPr lang="ko-KR" altLang="en-US" dirty="0"/>
              <a:t>손실 함수를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값과 </a:t>
            </a:r>
            <a:r>
              <a:rPr lang="ko-KR" altLang="en-US" dirty="0"/>
              <a:t>가설로부터 얻은 </a:t>
            </a:r>
            <a:r>
              <a:rPr lang="ko-KR" altLang="en-US" dirty="0" smtClean="0"/>
              <a:t>예측 값의 </a:t>
            </a:r>
            <a:r>
              <a:rPr lang="ko-KR" altLang="en-US" dirty="0"/>
              <a:t>오차를 계산하는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/>
              <a:t>손실 </a:t>
            </a:r>
            <a:r>
              <a:rPr lang="ko-KR" altLang="en-US" dirty="0" smtClean="0"/>
              <a:t>함수 </a:t>
            </a:r>
            <a:r>
              <a:rPr lang="ko-KR" altLang="en-US" dirty="0"/>
              <a:t>값을 최소화하는 최적의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찾아내려고 노력</a:t>
            </a:r>
            <a:endParaRPr lang="en-US" altLang="ko-KR" dirty="0"/>
          </a:p>
          <a:p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목적 함수</a:t>
            </a:r>
            <a:r>
              <a:rPr lang="en-US" altLang="ko-KR" dirty="0" smtClean="0"/>
              <a:t>(Objective function), </a:t>
            </a:r>
            <a:r>
              <a:rPr lang="ko-KR" altLang="en-US" dirty="0" smtClean="0"/>
              <a:t>비용 함수</a:t>
            </a:r>
            <a:r>
              <a:rPr lang="en-US" altLang="ko-KR" dirty="0" smtClean="0"/>
              <a:t>(Cost function)</a:t>
            </a:r>
            <a:r>
              <a:rPr lang="ko-KR" altLang="en-US" dirty="0" smtClean="0"/>
              <a:t>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값과 예측 값에 </a:t>
            </a:r>
            <a:r>
              <a:rPr lang="ko-KR" altLang="en-US" dirty="0"/>
              <a:t>대한 오차에 대한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예측 값의 </a:t>
            </a:r>
            <a:r>
              <a:rPr lang="ko-KR" altLang="en-US" dirty="0"/>
              <a:t>오차를 </a:t>
            </a:r>
            <a:r>
              <a:rPr lang="ko-KR" altLang="en-US" dirty="0" smtClean="0"/>
              <a:t>줄이는 일에 </a:t>
            </a:r>
            <a:r>
              <a:rPr lang="ko-KR" altLang="en-US" dirty="0"/>
              <a:t>최적화 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평균 </a:t>
            </a:r>
            <a:r>
              <a:rPr lang="ko-KR" altLang="en-US" dirty="0"/>
              <a:t>제곱 </a:t>
            </a:r>
            <a:r>
              <a:rPr lang="ko-KR" altLang="en-US" dirty="0" smtClean="0"/>
              <a:t>오차</a:t>
            </a:r>
            <a:r>
              <a:rPr lang="en-US" altLang="ko-KR" dirty="0" smtClean="0"/>
              <a:t>(</a:t>
            </a:r>
            <a:r>
              <a:rPr lang="en-US" altLang="ko-KR" dirty="0"/>
              <a:t>Mean </a:t>
            </a:r>
            <a:r>
              <a:rPr lang="en-US" altLang="ko-KR" dirty="0" smtClean="0"/>
              <a:t>Squared </a:t>
            </a:r>
            <a:r>
              <a:rPr lang="en-US" altLang="ko-KR" dirty="0"/>
              <a:t>Error, MSE</a:t>
            </a:r>
            <a:r>
              <a:rPr lang="en-US" altLang="ko-KR" dirty="0" smtClean="0"/>
              <a:t>)</a:t>
            </a:r>
            <a:r>
              <a:rPr lang="ko-KR" altLang="en-US" dirty="0" smtClean="0"/>
              <a:t> 등을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4363747"/>
            <a:ext cx="3667125" cy="136207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3686176" y="5605228"/>
            <a:ext cx="836636" cy="428626"/>
          </a:xfrm>
          <a:prstGeom prst="wedgeRectCallout">
            <a:avLst>
              <a:gd name="adj1" fmla="val -20833"/>
              <a:gd name="adj2" fmla="val -12562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실제 값</a:t>
            </a:r>
            <a:endParaRPr lang="ko-KR" altLang="en-US" sz="1400" dirty="0"/>
          </a:p>
        </p:txBody>
      </p:sp>
      <p:sp>
        <p:nvSpPr>
          <p:cNvPr id="8" name="사각형 설명선 7"/>
          <p:cNvSpPr/>
          <p:nvPr/>
        </p:nvSpPr>
        <p:spPr>
          <a:xfrm>
            <a:off x="4864894" y="5605228"/>
            <a:ext cx="836636" cy="428626"/>
          </a:xfrm>
          <a:prstGeom prst="wedgeRectCallout">
            <a:avLst>
              <a:gd name="adj1" fmla="val -20833"/>
              <a:gd name="adj2" fmla="val -12562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 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51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: MSE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 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값을 찾아내기 위해 오차의 크기를 측정할 방법이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W: 13 b: 1</a:t>
            </a:r>
            <a:r>
              <a:rPr lang="ko-KR" altLang="en-US" dirty="0" smtClean="0"/>
              <a:t>로 예측한다면 </a:t>
            </a:r>
            <a:r>
              <a:rPr lang="en-US" altLang="ko-KR" dirty="0" smtClean="0"/>
              <a:t>y=13x+1 </a:t>
            </a:r>
            <a:r>
              <a:rPr lang="ko-KR" altLang="en-US" dirty="0"/>
              <a:t>직선이 예측한 </a:t>
            </a:r>
            <a:r>
              <a:rPr lang="ko-KR" altLang="en-US" dirty="0" smtClean="0"/>
              <a:t>함수로 예측 값을 추정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96" y="3493503"/>
            <a:ext cx="4758708" cy="2786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08" y="1961150"/>
            <a:ext cx="2482390" cy="14006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24" y="2076714"/>
            <a:ext cx="3027450" cy="11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 </a:t>
            </a:r>
            <a:r>
              <a:rPr lang="en-US" altLang="ko-KR" dirty="0" smtClean="0"/>
              <a:t>MSE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MSE</a:t>
            </a:r>
          </a:p>
          <a:p>
            <a:pPr lvl="1"/>
            <a:r>
              <a:rPr lang="ko-KR" altLang="en-US" dirty="0" smtClean="0"/>
              <a:t>오차는 실제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 점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예측 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파란 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차이의 제곱의 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7" y="2107966"/>
            <a:ext cx="6122949" cy="39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함수를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함수로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제곱 오차를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의한 비용 함수</a:t>
            </a:r>
            <a:r>
              <a:rPr lang="en-US" altLang="ko-KR" dirty="0"/>
              <a:t>(Cost function)</a:t>
            </a:r>
            <a:r>
              <a:rPr lang="ko-KR" altLang="en-US" dirty="0"/>
              <a:t>로 </a:t>
            </a:r>
            <a:r>
              <a:rPr lang="ko-KR" altLang="en-US" dirty="0" smtClean="0"/>
              <a:t>재정의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모든 점 들과의 </a:t>
            </a:r>
            <a:r>
              <a:rPr lang="ko-KR" altLang="en-US" dirty="0"/>
              <a:t>오차가 </a:t>
            </a:r>
            <a:r>
              <a:rPr lang="ko-KR" altLang="en-US" dirty="0" smtClean="0"/>
              <a:t>클수록 </a:t>
            </a:r>
            <a:r>
              <a:rPr lang="ko-KR" altLang="en-US" dirty="0"/>
              <a:t>평균 제곱 오차는 커지며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오차가 작아질수록 </a:t>
            </a:r>
            <a:r>
              <a:rPr lang="ko-KR" altLang="en-US" dirty="0"/>
              <a:t>평균 제곱 오차는 </a:t>
            </a:r>
            <a:r>
              <a:rPr lang="ko-KR" altLang="en-US" dirty="0" smtClean="0"/>
              <a:t>작아짐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평균 제곱 오차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cost(W, b</a:t>
            </a:r>
            <a:r>
              <a:rPr lang="en-US" altLang="ko-KR" dirty="0"/>
              <a:t>)</a:t>
            </a:r>
            <a:r>
              <a:rPr lang="ko-KR" altLang="en-US" dirty="0"/>
              <a:t>를 최소가 되게 만드는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구하면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결과적으로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의 관계를 가장 잘 나타내는 직선을 그릴 수 있게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09" y="1621729"/>
            <a:ext cx="5848350" cy="1209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53" y="5239032"/>
            <a:ext cx="51911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옵티마이저</a:t>
            </a:r>
            <a:r>
              <a:rPr lang="en-US" altLang="ko-KR" dirty="0"/>
              <a:t>(Optimizer</a:t>
            </a:r>
            <a:r>
              <a:rPr lang="en-US" altLang="ko-KR" dirty="0" smtClean="0"/>
              <a:t>): </a:t>
            </a:r>
            <a:r>
              <a:rPr lang="ko-KR" altLang="en-US" dirty="0"/>
              <a:t>최적화 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러닝에서 학습</a:t>
            </a:r>
            <a:r>
              <a:rPr lang="en-US" altLang="ko-KR" dirty="0"/>
              <a:t>(training)</a:t>
            </a:r>
          </a:p>
          <a:p>
            <a:pPr lvl="1"/>
            <a:r>
              <a:rPr lang="ko-KR" altLang="en-US" dirty="0"/>
              <a:t>최적화 알고리즘</a:t>
            </a:r>
            <a:r>
              <a:rPr lang="en-US" altLang="ko-KR" dirty="0"/>
              <a:t>(Optimizer algorithms)</a:t>
            </a:r>
          </a:p>
          <a:p>
            <a:pPr lvl="1"/>
            <a:r>
              <a:rPr lang="ko-KR" altLang="en-US" dirty="0"/>
              <a:t>적절한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찾아내는 과정</a:t>
            </a:r>
          </a:p>
          <a:p>
            <a:pPr lvl="2"/>
            <a:r>
              <a:rPr lang="en-US" altLang="ko-KR" dirty="0" smtClean="0"/>
              <a:t>Gradient Descent(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비용 </a:t>
            </a:r>
            <a:r>
              <a:rPr lang="ko-KR" altLang="en-US" dirty="0"/>
              <a:t>함수</a:t>
            </a:r>
            <a:r>
              <a:rPr lang="en-US" altLang="ko-KR" dirty="0"/>
              <a:t>(Cost Function)</a:t>
            </a:r>
            <a:r>
              <a:rPr lang="ko-KR" altLang="en-US" dirty="0"/>
              <a:t>의 값을 최소로 하는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경사 따라 내려 오기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0" y="3004459"/>
            <a:ext cx="5630040" cy="32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손실과 가중치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손실과 가중치 </a:t>
            </a:r>
            <a:r>
              <a:rPr lang="en-US" altLang="ko-KR" dirty="0" err="1" smtClean="0"/>
              <a:t>w</a:t>
            </a:r>
            <a:r>
              <a:rPr lang="en-US" altLang="ko-KR" baseline="-25000" dirty="0" err="1" smtClean="0"/>
              <a:t>i</a:t>
            </a:r>
            <a:r>
              <a:rPr lang="ko-KR" altLang="en-US" dirty="0" smtClean="0"/>
              <a:t>을 </a:t>
            </a:r>
            <a:r>
              <a:rPr lang="ko-KR" altLang="en-US" dirty="0"/>
              <a:t>대응한 </a:t>
            </a:r>
            <a:r>
              <a:rPr lang="ko-KR" altLang="en-US" dirty="0" smtClean="0"/>
              <a:t>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</a:t>
            </a:r>
            <a:r>
              <a:rPr lang="ko-KR" altLang="en-US" dirty="0"/>
              <a:t>볼록 함수 모양을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도표가 </a:t>
            </a:r>
            <a:r>
              <a:rPr lang="ko-KR" altLang="en-US" dirty="0"/>
              <a:t>다음과 같이 항상 그릇 모양으로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r>
              <a:rPr lang="ko-KR" altLang="en-US" dirty="0"/>
              <a:t>볼록 문제에는 기울기가 정확하게 </a:t>
            </a:r>
            <a:r>
              <a:rPr lang="en-US" altLang="ko-KR" dirty="0"/>
              <a:t>0</a:t>
            </a:r>
            <a:r>
              <a:rPr lang="ko-KR" altLang="en-US" dirty="0"/>
              <a:t>인 지점인 최소값이 하나만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최소값에서 손실 함수가 </a:t>
            </a:r>
            <a:r>
              <a:rPr lang="ko-KR" altLang="en-US" dirty="0" smtClean="0"/>
              <a:t>수렴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결국 기울기를 구해야 함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5" y="3078057"/>
            <a:ext cx="4180485" cy="303259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936631" y="3587262"/>
            <a:ext cx="1424354" cy="275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46131" y="4096467"/>
            <a:ext cx="2203940" cy="201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590632" y="5442435"/>
            <a:ext cx="2469865" cy="1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37116" y="5460023"/>
            <a:ext cx="0" cy="23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경사하강법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경사하강법의 </a:t>
            </a:r>
            <a:r>
              <a:rPr lang="ko-KR" altLang="en-US" dirty="0"/>
              <a:t>첫 번째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시작점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시작점은 </a:t>
            </a:r>
            <a:r>
              <a:rPr lang="ko-KR" altLang="en-US" dirty="0"/>
              <a:t>별로 중요하지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</a:t>
            </a:r>
            <a:r>
              <a:rPr lang="ko-KR" altLang="en-US" dirty="0"/>
              <a:t>많은 알고리즘에서는 </a:t>
            </a:r>
            <a:r>
              <a:rPr lang="en-US" altLang="ko-KR" dirty="0" smtClean="0"/>
              <a:t>0</a:t>
            </a:r>
            <a:r>
              <a:rPr lang="ko-KR" altLang="en-US" dirty="0"/>
              <a:t>으로 설정하거나 임의의 값을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/>
              <a:t>시작점에서 손실 곡선의 기울기를 계산</a:t>
            </a:r>
          </a:p>
          <a:p>
            <a:pPr lvl="2"/>
            <a:r>
              <a:rPr lang="ko-KR" altLang="en-US" dirty="0"/>
              <a:t>단일 가중치에 대한 손실의 기울기는 미분 값과 같음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7" y="3086426"/>
            <a:ext cx="5989843" cy="31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가중치의 조정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기울기가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지점을 찾기 위해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기울기의 </a:t>
            </a:r>
            <a:r>
              <a:rPr lang="ko-KR" altLang="en-US" dirty="0"/>
              <a:t>반대 방향으로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현재의 기울기가 음수이면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가중치 값은 현재의 값보다 크게 조정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2" y="3016666"/>
            <a:ext cx="4739308" cy="3127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2840967"/>
            <a:ext cx="2505030" cy="92874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635322" y="2457705"/>
            <a:ext cx="3098480" cy="1430631"/>
          </a:xfrm>
          <a:prstGeom prst="wedgeRectCallout">
            <a:avLst>
              <a:gd name="adj1" fmla="val -121624"/>
              <a:gd name="adj2" fmla="val 114070"/>
            </a:avLst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heavy" dirty="0" smtClean="0">
                <a:solidFill>
                  <a:schemeClr val="tx1"/>
                </a:solidFill>
              </a:rPr>
              <a:t>가중치 값 </a:t>
            </a:r>
            <a:r>
              <a:rPr lang="en-US" altLang="ko-KR" sz="1400" u="heavy" dirty="0" smtClean="0">
                <a:solidFill>
                  <a:schemeClr val="tx1"/>
                </a:solidFill>
              </a:rPr>
              <a:t>W </a:t>
            </a:r>
            <a:r>
              <a:rPr lang="ko-KR" altLang="en-US" sz="1400" u="heavy" dirty="0" smtClean="0">
                <a:solidFill>
                  <a:schemeClr val="tx1"/>
                </a:solidFill>
              </a:rPr>
              <a:t>조정</a:t>
            </a:r>
            <a:endParaRPr lang="en-US" altLang="ko-KR" sz="1400" u="heavy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51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학습률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가중치 값 결정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기울기에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보폭이라 </a:t>
            </a:r>
            <a:r>
              <a:rPr lang="ko-KR" altLang="en-US" dirty="0"/>
              <a:t>불리는 </a:t>
            </a:r>
            <a:r>
              <a:rPr lang="ko-KR" altLang="en-US" dirty="0" smtClean="0"/>
              <a:t>스칼라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곱하여 다음 지점을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 기울기가 </a:t>
            </a:r>
            <a:r>
              <a:rPr lang="en-US" altLang="ko-KR" dirty="0" smtClean="0"/>
              <a:t>-2.5</a:t>
            </a:r>
            <a:r>
              <a:rPr lang="ko-KR" altLang="en-US" dirty="0"/>
              <a:t>이고 </a:t>
            </a:r>
            <a:r>
              <a:rPr lang="ko-KR" altLang="en-US" dirty="0" err="1"/>
              <a:t>학습률이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r>
              <a:rPr lang="ko-KR" altLang="en-US" dirty="0" smtClean="0"/>
              <a:t>이면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w = w – (-2.5 x 0.01) = w + 0.025</a:t>
            </a:r>
          </a:p>
          <a:p>
            <a:pPr lvl="3"/>
            <a:r>
              <a:rPr lang="ko-KR" altLang="en-US" dirty="0" err="1" smtClean="0"/>
              <a:t>경사하강법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이전 지점으로부터 </a:t>
            </a:r>
            <a:r>
              <a:rPr lang="en-US" altLang="ko-KR" dirty="0"/>
              <a:t>0.025 </a:t>
            </a:r>
            <a:r>
              <a:rPr lang="ko-KR" altLang="en-US" dirty="0"/>
              <a:t>떨어진 지점을 다음 지점으로 </a:t>
            </a:r>
            <a:r>
              <a:rPr lang="ko-KR" altLang="en-US" dirty="0" smtClean="0"/>
              <a:t>결정</a:t>
            </a:r>
            <a:endParaRPr lang="en-US" altLang="ko-KR" dirty="0"/>
          </a:p>
          <a:p>
            <a:r>
              <a:rPr lang="ko-KR" altLang="en-US" dirty="0" err="1" smtClean="0"/>
              <a:t>학습률의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</a:t>
            </a:r>
            <a:r>
              <a:rPr lang="ko-KR" altLang="en-US" dirty="0"/>
              <a:t>작게 설정하면 학습 시간이 매우 오래 </a:t>
            </a:r>
            <a:r>
              <a:rPr lang="ko-KR" altLang="en-US" dirty="0" smtClean="0"/>
              <a:t>걸림</a:t>
            </a:r>
            <a:endParaRPr lang="en-US" altLang="ko-KR" dirty="0"/>
          </a:p>
          <a:p>
            <a:pPr lvl="2"/>
            <a:r>
              <a:rPr lang="ko-KR" altLang="en-US" dirty="0"/>
              <a:t>반대로 </a:t>
            </a:r>
            <a:r>
              <a:rPr lang="ko-KR" altLang="en-US" dirty="0" err="1"/>
              <a:t>학습률을</a:t>
            </a:r>
            <a:r>
              <a:rPr lang="ko-KR" altLang="en-US" dirty="0"/>
              <a:t> 너무 크게 </a:t>
            </a:r>
            <a:r>
              <a:rPr lang="ko-KR" altLang="en-US" dirty="0" smtClean="0"/>
              <a:t>설정하면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</a:t>
            </a:r>
            <a:r>
              <a:rPr lang="ko-KR" altLang="en-US" dirty="0"/>
              <a:t>지점이 곡선의 최저점을 무질서하게 이탈할 우려가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7" y="3992193"/>
            <a:ext cx="3968386" cy="2151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491" y="3998637"/>
            <a:ext cx="4882993" cy="20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regresson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분류</a:t>
            </a:r>
            <a:r>
              <a:rPr lang="en-US" altLang="ko-KR" dirty="0" smtClean="0"/>
              <a:t>(classification)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캘리포니아의 </a:t>
            </a:r>
            <a:r>
              <a:rPr lang="ko-KR" altLang="en-US" dirty="0"/>
              <a:t>주택 가격이 얼마인가요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이 광고를 클릭할 확률이 얼마인가요</a:t>
            </a:r>
            <a:r>
              <a:rPr lang="en-US" altLang="ko-KR" dirty="0"/>
              <a:t>?</a:t>
            </a:r>
          </a:p>
          <a:p>
            <a:r>
              <a:rPr lang="ko-KR" altLang="en-US" dirty="0" smtClean="0"/>
              <a:t>분류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불연속적인 </a:t>
            </a:r>
            <a:r>
              <a:rPr lang="ko-KR" altLang="en-US" dirty="0"/>
              <a:t>값을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주어진 </a:t>
            </a:r>
            <a:r>
              <a:rPr lang="ko-KR" altLang="en-US" dirty="0"/>
              <a:t>이메일 </a:t>
            </a:r>
            <a:r>
              <a:rPr lang="ko-KR" altLang="en-US" dirty="0" smtClean="0"/>
              <a:t>메시지가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스팸인가요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스팸이 </a:t>
            </a:r>
            <a:r>
              <a:rPr lang="ko-KR" altLang="en-US" dirty="0"/>
              <a:t>아닌가요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이미지가 강아지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고양이 </a:t>
            </a:r>
            <a:r>
              <a:rPr lang="ko-KR" altLang="en-US" dirty="0"/>
              <a:t>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햄스터의 </a:t>
            </a:r>
            <a:r>
              <a:rPr lang="ko-KR" altLang="en-US" dirty="0"/>
              <a:t>이미지인가요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5" y="2507312"/>
            <a:ext cx="5190322" cy="34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적절한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함수의 기울기가 작다면 더 큰 </a:t>
            </a:r>
            <a:r>
              <a:rPr lang="ko-KR" altLang="en-US" dirty="0" err="1"/>
              <a:t>학습률을</a:t>
            </a:r>
            <a:r>
              <a:rPr lang="ko-KR" altLang="en-US" dirty="0"/>
              <a:t> 시도해 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</a:t>
            </a:r>
            <a:r>
              <a:rPr lang="ko-KR" altLang="en-US" dirty="0"/>
              <a:t>기울기를 보완하고 더 큰 보폭을 만들어 </a:t>
            </a:r>
            <a:r>
              <a:rPr lang="ko-KR" altLang="en-US" dirty="0" smtClean="0"/>
              <a:t>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57" y="2412288"/>
            <a:ext cx="5923710" cy="31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초매개변수와 </a:t>
            </a:r>
            <a:r>
              <a:rPr lang="ko-KR" altLang="en-US" dirty="0" err="1" smtClean="0"/>
              <a:t>학습률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초매개변수</a:t>
            </a:r>
            <a:r>
              <a:rPr lang="en-US" altLang="ko-KR" dirty="0"/>
              <a:t>(</a:t>
            </a:r>
            <a:r>
              <a:rPr lang="en-US" altLang="ko-KR" dirty="0" err="1"/>
              <a:t>hyperparameter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 smtClean="0"/>
              <a:t>딥러닝에서</a:t>
            </a:r>
            <a:r>
              <a:rPr lang="ko-KR" altLang="en-US" dirty="0" smtClean="0"/>
              <a:t> 우리가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모델 </a:t>
            </a:r>
            <a:r>
              <a:rPr lang="ko-KR" altLang="en-US" dirty="0"/>
              <a:t>학습을 연속적으로 실행하는 중에 </a:t>
            </a:r>
            <a:r>
              <a:rPr lang="ko-KR" altLang="en-US" dirty="0" smtClean="0"/>
              <a:t>개발자 본인에 </a:t>
            </a:r>
            <a:r>
              <a:rPr lang="ko-KR" altLang="en-US" dirty="0"/>
              <a:t>의해 조작되는 </a:t>
            </a:r>
            <a:r>
              <a:rPr lang="en-US" altLang="ko-KR" dirty="0"/>
              <a:t>'</a:t>
            </a:r>
            <a:r>
              <a:rPr lang="ko-KR" altLang="en-US" dirty="0" smtClean="0"/>
              <a:t>손잡이</a:t>
            </a:r>
            <a:r>
              <a:rPr lang="en-US" altLang="ko-KR" dirty="0" smtClean="0"/>
              <a:t>‘</a:t>
            </a:r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ko-KR" altLang="en-US" dirty="0" err="1"/>
              <a:t>초매개변수</a:t>
            </a:r>
            <a:r>
              <a:rPr lang="ko-KR" altLang="en-US" dirty="0"/>
              <a:t> 중 </a:t>
            </a:r>
            <a:r>
              <a:rPr lang="ko-KR" altLang="en-US" dirty="0" smtClean="0"/>
              <a:t>하나</a:t>
            </a:r>
            <a:endParaRPr lang="en-US" altLang="ko-KR" dirty="0"/>
          </a:p>
          <a:p>
            <a:pPr lvl="2"/>
            <a:r>
              <a:rPr lang="ko-KR" altLang="en-US" dirty="0" smtClean="0"/>
              <a:t>매개변수와 </a:t>
            </a:r>
            <a:r>
              <a:rPr lang="ko-KR" altLang="en-US" dirty="0"/>
              <a:t>대비되는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실험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학습률로</a:t>
            </a:r>
            <a:r>
              <a:rPr lang="ko-KR" altLang="en-US" dirty="0"/>
              <a:t> 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</a:t>
            </a:r>
            <a:r>
              <a:rPr lang="ko-KR" altLang="en-US" dirty="0" err="1"/>
              <a:t>학습률이</a:t>
            </a:r>
            <a:r>
              <a:rPr lang="ko-KR" altLang="en-US" dirty="0"/>
              <a:t> 손실 곡선의 최저점에 도달하는 데 필요한 단계 수에 어떤 영향을 미치는지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developers.google.com/machine-learning/crash-course/fitter/graph?hl=ko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머신러닝</a:t>
            </a:r>
            <a:r>
              <a:rPr lang="ko-KR" altLang="en-US" dirty="0" smtClean="0"/>
              <a:t> 단기집중과정 메뉴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손실 줄이기 </a:t>
            </a:r>
            <a:r>
              <a:rPr lang="en-US" altLang="ko-KR" dirty="0" smtClean="0"/>
              <a:t>|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최적화</a:t>
            </a:r>
            <a:endParaRPr lang="en-US" altLang="ko-KR" dirty="0" smtClean="0"/>
          </a:p>
          <a:p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 smtClean="0"/>
              <a:t>α</a:t>
            </a:r>
          </a:p>
          <a:p>
            <a:pPr lvl="1"/>
            <a:r>
              <a:rPr lang="en-US" altLang="ko-KR" dirty="0" smtClean="0"/>
              <a:t>W</a:t>
            </a:r>
            <a:r>
              <a:rPr lang="ko-KR" altLang="en-US" dirty="0"/>
              <a:t>의 값을 변경할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얼마나 </a:t>
            </a:r>
            <a:r>
              <a:rPr lang="ko-KR" altLang="en-US" dirty="0"/>
              <a:t>크게 변경할지를 결정</a:t>
            </a:r>
          </a:p>
          <a:p>
            <a:pPr lvl="1"/>
            <a:r>
              <a:rPr lang="ko-KR" altLang="en-US" dirty="0"/>
              <a:t>얼마나 큰 폭으로 </a:t>
            </a:r>
            <a:r>
              <a:rPr lang="ko-KR" altLang="en-US" dirty="0" smtClean="0"/>
              <a:t>이동할 지를 </a:t>
            </a:r>
            <a:r>
              <a:rPr lang="ko-KR" altLang="en-US" dirty="0"/>
              <a:t>결정</a:t>
            </a:r>
          </a:p>
          <a:p>
            <a:pPr lvl="2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α</a:t>
            </a:r>
            <a:r>
              <a:rPr lang="ko-KR" altLang="en-US" dirty="0"/>
              <a:t>의 값을 무작정 크게 하면</a:t>
            </a:r>
          </a:p>
          <a:p>
            <a:pPr lvl="3"/>
            <a:r>
              <a:rPr lang="en-US" altLang="ko-KR" dirty="0"/>
              <a:t>W</a:t>
            </a:r>
            <a:r>
              <a:rPr lang="ko-KR" altLang="en-US" dirty="0"/>
              <a:t>의 값이 발산하는 상황</a:t>
            </a:r>
          </a:p>
          <a:p>
            <a:pPr lvl="2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α</a:t>
            </a:r>
            <a:r>
              <a:rPr lang="ko-KR" altLang="en-US" dirty="0"/>
              <a:t>가 지나치게 낮은 값을 가지면</a:t>
            </a:r>
          </a:p>
          <a:p>
            <a:pPr lvl="3"/>
            <a:r>
              <a:rPr lang="ko-KR" altLang="en-US" dirty="0"/>
              <a:t>학습 속도가 </a:t>
            </a:r>
            <a:r>
              <a:rPr lang="ko-KR" altLang="en-US" dirty="0" err="1"/>
              <a:t>느려지므로</a:t>
            </a:r>
            <a:r>
              <a:rPr lang="ko-KR" altLang="en-US" dirty="0"/>
              <a:t> </a:t>
            </a:r>
            <a:r>
              <a:rPr lang="ko-KR" altLang="en-US" dirty="0" smtClean="0"/>
              <a:t>적당한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α</a:t>
            </a:r>
            <a:r>
              <a:rPr lang="ko-KR" altLang="en-US" dirty="0"/>
              <a:t>의 값을 찾아내는 것도 중요</a:t>
            </a:r>
          </a:p>
          <a:p>
            <a:r>
              <a:rPr lang="en-US" altLang="ko-KR" dirty="0"/>
              <a:t>0.001</a:t>
            </a:r>
            <a:r>
              <a:rPr lang="ko-KR" altLang="en-US" dirty="0"/>
              <a:t>에서 </a:t>
            </a:r>
            <a:r>
              <a:rPr lang="en-US" altLang="ko-KR" dirty="0"/>
              <a:t>0.1 </a:t>
            </a:r>
            <a:r>
              <a:rPr lang="ko-KR" altLang="en-US" dirty="0"/>
              <a:t>정도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50" y="2632658"/>
            <a:ext cx="2816306" cy="3978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79" y="4098186"/>
            <a:ext cx="2058945" cy="15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</a:t>
            </a:r>
            <a:r>
              <a:rPr lang="ko-KR" altLang="en-US" dirty="0"/>
              <a:t>가 가장 최소값을 가지게 하는 </a:t>
            </a:r>
            <a:r>
              <a:rPr lang="en-US" altLang="ko-KR" dirty="0"/>
              <a:t>W</a:t>
            </a:r>
            <a:r>
              <a:rPr lang="ko-KR" altLang="en-US" dirty="0"/>
              <a:t>를 찾는 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 = </a:t>
            </a:r>
            <a:r>
              <a:rPr lang="en-US" altLang="ko-KR" dirty="0" err="1" smtClean="0"/>
              <a:t>Wx</a:t>
            </a:r>
            <a:r>
              <a:rPr lang="ko-KR" altLang="en-US" dirty="0"/>
              <a:t>라는 가설 </a:t>
            </a:r>
            <a:r>
              <a:rPr lang="en-US" altLang="ko-KR" dirty="0"/>
              <a:t>H(x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비용 </a:t>
            </a:r>
            <a:r>
              <a:rPr lang="ko-KR" altLang="en-US" dirty="0"/>
              <a:t>함수의 값 </a:t>
            </a:r>
            <a:r>
              <a:rPr lang="en-US" altLang="ko-KR" dirty="0"/>
              <a:t>cost(W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설명의 편의를 위해 편향 </a:t>
            </a:r>
            <a:r>
              <a:rPr lang="en-US" altLang="ko-KR" dirty="0"/>
              <a:t>b</a:t>
            </a:r>
            <a:r>
              <a:rPr lang="ko-KR" altLang="en-US" dirty="0"/>
              <a:t>가 없이 단순히 가중치 </a:t>
            </a:r>
            <a:r>
              <a:rPr lang="en-US" altLang="ko-KR" dirty="0"/>
              <a:t>W</a:t>
            </a:r>
            <a:r>
              <a:rPr lang="ko-KR" altLang="en-US" dirty="0"/>
              <a:t>만을 사용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2751122"/>
            <a:ext cx="3883746" cy="3017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3" y="2791463"/>
            <a:ext cx="3766579" cy="2893638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6387352" y="2783543"/>
            <a:ext cx="1102378" cy="363291"/>
          </a:xfrm>
          <a:prstGeom prst="wedgeRectCallout">
            <a:avLst>
              <a:gd name="adj1" fmla="val -17618"/>
              <a:gd name="adj2" fmla="val 717095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</a:t>
            </a:r>
            <a:r>
              <a:rPr lang="en-US" altLang="ko-KR" sz="1400" dirty="0" smtClean="0">
                <a:solidFill>
                  <a:schemeClr val="tx1"/>
                </a:solidFill>
              </a:rPr>
              <a:t> W </a:t>
            </a:r>
            <a:r>
              <a:rPr lang="ko-KR" altLang="en-US" sz="1400" dirty="0" smtClean="0">
                <a:solidFill>
                  <a:schemeClr val="tx1"/>
                </a:solidFill>
              </a:rPr>
              <a:t>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73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비용 함수와 최적의 </a:t>
            </a:r>
            <a:r>
              <a:rPr lang="en-US" altLang="ko-KR" dirty="0" smtClean="0"/>
              <a:t>W </a:t>
            </a:r>
            <a:r>
              <a:rPr lang="ko-KR" altLang="en-US" dirty="0" smtClean="0"/>
              <a:t>구하기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비용 함수</a:t>
            </a:r>
            <a:r>
              <a:rPr lang="en-US" altLang="ko-KR" dirty="0"/>
              <a:t>(Cost function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Cost</a:t>
            </a:r>
            <a:r>
              <a:rPr lang="ko-KR" altLang="en-US" dirty="0"/>
              <a:t>를 최소화하는 </a:t>
            </a:r>
            <a:r>
              <a:rPr lang="en-US" altLang="ko-KR" dirty="0"/>
              <a:t>W</a:t>
            </a:r>
            <a:r>
              <a:rPr lang="ko-KR" altLang="en-US" dirty="0"/>
              <a:t>를 구하기 위한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/>
              <a:t>식은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될 때까지 </a:t>
            </a:r>
            <a:r>
              <a:rPr lang="ko-KR" altLang="en-US" dirty="0" smtClean="0"/>
              <a:t>반복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기울기와 </a:t>
            </a:r>
            <a:r>
              <a:rPr lang="en-US" altLang="ko-KR" dirty="0"/>
              <a:t>α</a:t>
            </a:r>
            <a:r>
              <a:rPr lang="ko-KR" altLang="en-US" dirty="0"/>
              <a:t>와 곱한 값을 현재 </a:t>
            </a:r>
            <a:r>
              <a:rPr lang="en-US" altLang="ko-KR" dirty="0"/>
              <a:t>W</a:t>
            </a:r>
            <a:r>
              <a:rPr lang="ko-KR" altLang="en-US" dirty="0"/>
              <a:t>에서 빼서 새로운 </a:t>
            </a:r>
            <a:r>
              <a:rPr lang="en-US" altLang="ko-KR" dirty="0"/>
              <a:t>W</a:t>
            </a:r>
            <a:r>
              <a:rPr lang="ko-KR" altLang="en-US" dirty="0"/>
              <a:t>의 값으로 </a:t>
            </a:r>
            <a:r>
              <a:rPr lang="ko-KR" altLang="en-US" dirty="0" smtClean="0"/>
              <a:t>다음 손실을 계산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학습률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알파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기울기가 최소인 다음 </a:t>
            </a:r>
            <a:r>
              <a:rPr lang="en-US" altLang="ko-KR" dirty="0" smtClean="0"/>
              <a:t>w</a:t>
            </a:r>
            <a:r>
              <a:rPr lang="ko-KR" altLang="en-US" dirty="0" smtClean="0"/>
              <a:t>로 가기 위한 비율</a:t>
            </a:r>
            <a:r>
              <a:rPr lang="en-US" altLang="ko-KR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18" y="1672747"/>
            <a:ext cx="4427925" cy="985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07" y="3527058"/>
            <a:ext cx="3642951" cy="882454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2858947" y="4849732"/>
            <a:ext cx="1826894" cy="363291"/>
          </a:xfrm>
          <a:prstGeom prst="wedgeRectCallout">
            <a:avLst>
              <a:gd name="adj1" fmla="val 22630"/>
              <a:gd name="adj2" fmla="val -247103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학습률</a:t>
            </a:r>
            <a:r>
              <a:rPr lang="en-US" altLang="ko-KR" sz="1400" dirty="0">
                <a:solidFill>
                  <a:schemeClr val="tx1"/>
                </a:solidFill>
              </a:rPr>
              <a:t>(learning rate)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352081" y="3625835"/>
            <a:ext cx="1666754" cy="88245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5207924" y="4658400"/>
            <a:ext cx="1826894" cy="577517"/>
          </a:xfrm>
          <a:prstGeom prst="wedgeRectCallout">
            <a:avLst>
              <a:gd name="adj1" fmla="val -25325"/>
              <a:gd name="adj2" fmla="val -79772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 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함수의 기울기</a:t>
            </a:r>
            <a:r>
              <a:rPr lang="en-US" altLang="ko-KR" sz="1400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미분 값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 과정의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W</a:t>
            </a:r>
            <a:r>
              <a:rPr lang="ko-KR" altLang="en-US" dirty="0"/>
              <a:t>에서 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기울기를 빼는 </a:t>
            </a:r>
            <a:r>
              <a:rPr lang="ko-KR" altLang="en-US" dirty="0" smtClean="0"/>
              <a:t>행위의 의미</a:t>
            </a:r>
            <a:endParaRPr lang="en-US" altLang="ko-KR" dirty="0" smtClean="0"/>
          </a:p>
          <a:p>
            <a:pPr lvl="1"/>
            <a:r>
              <a:rPr lang="ko-KR" altLang="en-US" dirty="0"/>
              <a:t>접선의 기울기가 음수일 </a:t>
            </a:r>
            <a:r>
              <a:rPr lang="ko-KR" altLang="en-US" dirty="0" smtClean="0"/>
              <a:t>때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접선의 </a:t>
            </a:r>
            <a:r>
              <a:rPr lang="ko-KR" altLang="en-US" dirty="0"/>
              <a:t>기울기가 </a:t>
            </a:r>
            <a:r>
              <a:rPr lang="ko-KR" altLang="en-US" dirty="0" smtClean="0"/>
              <a:t>양수일 </a:t>
            </a:r>
            <a:r>
              <a:rPr lang="ko-KR" altLang="en-US" dirty="0"/>
              <a:t>때 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54" y="2801073"/>
            <a:ext cx="4603940" cy="3544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73" y="1854282"/>
            <a:ext cx="5246715" cy="525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6" y="3025190"/>
            <a:ext cx="2927496" cy="539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26" y="4328933"/>
            <a:ext cx="3898291" cy="88781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883" y="5401938"/>
            <a:ext cx="9833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6486107" y="5391873"/>
            <a:ext cx="1040281" cy="1006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 설명선 12"/>
          <p:cNvSpPr/>
          <p:nvPr/>
        </p:nvSpPr>
        <p:spPr>
          <a:xfrm>
            <a:off x="5648445" y="2379776"/>
            <a:ext cx="3328631" cy="751206"/>
          </a:xfrm>
          <a:prstGeom prst="wedgeRectCallout">
            <a:avLst>
              <a:gd name="adj1" fmla="val -53498"/>
              <a:gd name="adj2" fmla="val 190795"/>
            </a:avLst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기울기가 </a:t>
            </a:r>
            <a:r>
              <a:rPr lang="ko-KR" altLang="en-US" sz="1400" dirty="0" err="1">
                <a:solidFill>
                  <a:schemeClr val="tx1"/>
                </a:solidFill>
              </a:rPr>
              <a:t>음수면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의 값이 증가하게 되는데 이는 결과적으로 접선의 기울기가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인 방향으로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의 값이 조정 </a:t>
            </a:r>
          </a:p>
        </p:txBody>
      </p:sp>
    </p:spTree>
    <p:extLst>
      <p:ext uri="{BB962C8B-B14F-4D97-AF65-F5344CB8AC3E}">
        <p14:creationId xmlns:p14="http://schemas.microsoft.com/office/powerpoint/2010/main" val="34389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7" y="1193960"/>
            <a:ext cx="4267780" cy="5151503"/>
          </a:xfrm>
        </p:spPr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내리막 경사 따라 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접선의 기울기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맨 </a:t>
            </a:r>
            <a:r>
              <a:rPr lang="ko-KR" altLang="en-US" dirty="0"/>
              <a:t>아래의 볼록한 부분에서는 결국 접선의 기울기가 </a:t>
            </a:r>
            <a:r>
              <a:rPr lang="en-US" altLang="ko-KR" dirty="0" smtClean="0"/>
              <a:t>0</a:t>
            </a:r>
          </a:p>
          <a:p>
            <a:pPr lvl="1"/>
            <a:r>
              <a:rPr lang="en-US" altLang="ko-KR" dirty="0" smtClean="0"/>
              <a:t>cost</a:t>
            </a:r>
            <a:r>
              <a:rPr lang="ko-KR" altLang="en-US" dirty="0"/>
              <a:t>가 최소화가 되는 지점은 접선의 기울기가 </a:t>
            </a:r>
            <a:r>
              <a:rPr lang="en-US" altLang="ko-KR" dirty="0"/>
              <a:t>0</a:t>
            </a:r>
            <a:r>
              <a:rPr lang="ko-KR" altLang="en-US" dirty="0"/>
              <a:t>이 되는 </a:t>
            </a:r>
            <a:r>
              <a:rPr lang="ko-KR" altLang="en-US" dirty="0" smtClean="0"/>
              <a:t>지점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 err="1"/>
              <a:t>미분값이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되는 </a:t>
            </a:r>
            <a:r>
              <a:rPr lang="ko-KR" altLang="en-US" dirty="0" smtClean="0"/>
              <a:t>지점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경사 </a:t>
            </a:r>
            <a:r>
              <a:rPr lang="ko-KR" altLang="en-US" dirty="0" err="1"/>
              <a:t>하강법의</a:t>
            </a:r>
            <a:r>
              <a:rPr lang="ko-KR" altLang="en-US" dirty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비용 </a:t>
            </a:r>
            <a:r>
              <a:rPr lang="ko-KR" altLang="en-US" dirty="0"/>
              <a:t>함수</a:t>
            </a:r>
            <a:r>
              <a:rPr lang="en-US" altLang="ko-KR" dirty="0"/>
              <a:t>(Cost function)</a:t>
            </a:r>
            <a:r>
              <a:rPr lang="ko-KR" altLang="en-US" dirty="0"/>
              <a:t>를 미분하여 현재 </a:t>
            </a:r>
            <a:r>
              <a:rPr lang="en-US" altLang="ko-KR" dirty="0"/>
              <a:t>W</a:t>
            </a:r>
            <a:r>
              <a:rPr lang="ko-KR" altLang="en-US" dirty="0"/>
              <a:t>에서의 접선의 기울기를 </a:t>
            </a:r>
            <a:r>
              <a:rPr lang="ko-KR" altLang="en-US" dirty="0" smtClean="0"/>
              <a:t>구하고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접선의 </a:t>
            </a:r>
            <a:r>
              <a:rPr lang="ko-KR" altLang="en-US" dirty="0"/>
              <a:t>기울기가 낮은 방향으로 </a:t>
            </a:r>
            <a:r>
              <a:rPr lang="en-US" altLang="ko-KR" dirty="0"/>
              <a:t>W</a:t>
            </a:r>
            <a:r>
              <a:rPr lang="ko-KR" altLang="en-US" dirty="0"/>
              <a:t>의 값을 변경하고 다시 </a:t>
            </a:r>
            <a:r>
              <a:rPr lang="ko-KR" altLang="en-US" dirty="0" smtClean="0"/>
              <a:t>미분하고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과정을 접선의 기울기가 </a:t>
            </a:r>
            <a:r>
              <a:rPr lang="en-US" altLang="ko-KR" dirty="0"/>
              <a:t>0</a:t>
            </a:r>
            <a:r>
              <a:rPr lang="ko-KR" altLang="en-US" dirty="0"/>
              <a:t>인 곳을 향해 </a:t>
            </a:r>
            <a:r>
              <a:rPr lang="en-US" altLang="ko-KR" dirty="0"/>
              <a:t>W</a:t>
            </a:r>
            <a:r>
              <a:rPr lang="ko-KR" altLang="en-US" dirty="0"/>
              <a:t>의 값을 변경하는 작업을 반복하는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055" y="1941254"/>
            <a:ext cx="3848638" cy="35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함수를 최소로 하는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구하는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6" y="1285434"/>
            <a:ext cx="8619172" cy="4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오차역전파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2621222" cy="5151503"/>
          </a:xfrm>
        </p:spPr>
        <p:txBody>
          <a:bodyPr/>
          <a:lstStyle/>
          <a:p>
            <a:r>
              <a:rPr lang="ko-KR" altLang="en-US" dirty="0" err="1" smtClean="0"/>
              <a:t>순전파와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역전파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순전파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역전차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순전파</a:t>
            </a:r>
            <a:r>
              <a:rPr lang="en-US" altLang="ko-KR" dirty="0" smtClean="0"/>
              <a:t>…</a:t>
            </a:r>
            <a:r>
              <a:rPr lang="ko-KR" altLang="en-US" dirty="0" smtClean="0"/>
              <a:t>를 계속 반복해 나가면서 오차 값이 적어지도록</a:t>
            </a:r>
            <a:endParaRPr lang="en-US" altLang="ko-KR" dirty="0" smtClean="0"/>
          </a:p>
          <a:p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힌튼이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엄청난 처리 속도의 증가 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61" y="373682"/>
            <a:ext cx="6216950" cy="59620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02" y="64939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https://blog.naver.com/samsjang/221033626685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89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66024" y="2588393"/>
            <a:ext cx="6211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활성화 함수 그리기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회귀의 어원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분석</a:t>
            </a:r>
            <a:r>
              <a:rPr lang="en-US" altLang="ko-KR" dirty="0" smtClean="0"/>
              <a:t>(regression analysis)</a:t>
            </a:r>
          </a:p>
          <a:p>
            <a:pPr lvl="1"/>
            <a:r>
              <a:rPr lang="ko-KR" altLang="en-US" dirty="0"/>
              <a:t>관찰된 </a:t>
            </a:r>
            <a:r>
              <a:rPr lang="ko-KR" altLang="en-US" dirty="0" err="1"/>
              <a:t>연속형</a:t>
            </a:r>
            <a:r>
              <a:rPr lang="ko-KR" altLang="en-US" dirty="0"/>
              <a:t> 변수들에 대해 두 변수 사이의 모형을 </a:t>
            </a:r>
            <a:r>
              <a:rPr lang="ko-KR" altLang="en-US" dirty="0" smtClean="0"/>
              <a:t>구한 뒤 </a:t>
            </a:r>
            <a:r>
              <a:rPr lang="ko-KR" altLang="en-US" dirty="0"/>
              <a:t>적합도를 측정해 내는 분석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r>
              <a:rPr lang="ko-KR" altLang="en-US" dirty="0" smtClean="0"/>
              <a:t>회귀분석은 </a:t>
            </a:r>
            <a:r>
              <a:rPr lang="ko-KR" altLang="en-US" dirty="0"/>
              <a:t>시간에 따라 변화하는 데이터나 어떤 영향</a:t>
            </a:r>
            <a:r>
              <a:rPr lang="en-US" altLang="ko-KR" dirty="0"/>
              <a:t>, </a:t>
            </a:r>
            <a:r>
              <a:rPr lang="ko-KR" altLang="en-US" dirty="0"/>
              <a:t>가설적 실험</a:t>
            </a:r>
            <a:r>
              <a:rPr lang="en-US" altLang="ko-KR" dirty="0"/>
              <a:t>, </a:t>
            </a:r>
            <a:r>
              <a:rPr lang="ko-KR" altLang="en-US" dirty="0"/>
              <a:t>인과 관계의 </a:t>
            </a:r>
            <a:r>
              <a:rPr lang="ko-KR" altLang="en-US" dirty="0" smtClean="0"/>
              <a:t>모델링 등의 </a:t>
            </a:r>
            <a:r>
              <a:rPr lang="ko-KR" altLang="en-US" dirty="0"/>
              <a:t>통계적 예측에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회귀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: regress </a:t>
            </a:r>
            <a:r>
              <a:rPr lang="ko-KR" altLang="en-US" dirty="0" err="1"/>
              <a:t>리그레스</a:t>
            </a:r>
            <a:r>
              <a:rPr lang="en-US" altLang="ko-KR" dirty="0"/>
              <a:t>[*])</a:t>
            </a:r>
            <a:r>
              <a:rPr lang="ko-KR" altLang="en-US" dirty="0"/>
              <a:t>의 원래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옛날 </a:t>
            </a:r>
            <a:r>
              <a:rPr lang="ko-KR" altLang="en-US" dirty="0"/>
              <a:t>상태로 돌아가는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영국의 </a:t>
            </a:r>
            <a:r>
              <a:rPr lang="ko-KR" altLang="en-US" dirty="0"/>
              <a:t>유전학자 프랜시스 </a:t>
            </a:r>
            <a:r>
              <a:rPr lang="ko-KR" altLang="en-US" dirty="0" err="1"/>
              <a:t>골턴은</a:t>
            </a:r>
            <a:r>
              <a:rPr lang="ko-KR" altLang="en-US" dirty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평균으로의 회귀</a:t>
            </a:r>
            <a:r>
              <a:rPr lang="en-US" altLang="ko-KR" dirty="0" smtClean="0"/>
              <a:t>(regression to the mean)”</a:t>
            </a:r>
          </a:p>
          <a:p>
            <a:pPr lvl="2"/>
            <a:r>
              <a:rPr lang="ko-KR" altLang="en-US" dirty="0" smtClean="0"/>
              <a:t>부모의 </a:t>
            </a:r>
            <a:r>
              <a:rPr lang="ko-KR" altLang="en-US" dirty="0"/>
              <a:t>키와 아이들의 키 사이의 연관 관계를 연구하면서 부모와 자녀의 </a:t>
            </a:r>
            <a:r>
              <a:rPr lang="ko-KR" altLang="en-US" dirty="0" smtClean="0"/>
              <a:t>키 사이에는 </a:t>
            </a:r>
            <a:r>
              <a:rPr lang="ko-KR" altLang="en-US" dirty="0"/>
              <a:t>선형적인 관계가 있고 키가 커지거나 작아지는 것보다는 전체 키 평균으로 돌아가려는 경향이 있다는 가설을 세웠으며 이를 분석하는 방법을 </a:t>
            </a:r>
            <a:r>
              <a:rPr lang="en-US" altLang="ko-KR" dirty="0"/>
              <a:t>"</a:t>
            </a:r>
            <a:r>
              <a:rPr lang="ko-KR" altLang="en-US" dirty="0"/>
              <a:t>회귀분석</a:t>
            </a:r>
            <a:r>
              <a:rPr lang="en-US" altLang="ko-KR" dirty="0"/>
              <a:t>"</a:t>
            </a:r>
            <a:r>
              <a:rPr lang="ko-KR" altLang="en-US" dirty="0"/>
              <a:t>이라고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</a:t>
            </a:r>
            <a:r>
              <a:rPr lang="ko-KR" altLang="en-US" dirty="0"/>
              <a:t>경험적 연구 이후</a:t>
            </a:r>
            <a:r>
              <a:rPr lang="en-US" altLang="ko-KR" dirty="0"/>
              <a:t>, </a:t>
            </a:r>
            <a:r>
              <a:rPr lang="ko-KR" altLang="en-US" dirty="0"/>
              <a:t>칼 </a:t>
            </a:r>
            <a:r>
              <a:rPr lang="ko-KR" altLang="en-US" dirty="0" err="1"/>
              <a:t>피어슨은</a:t>
            </a:r>
            <a:r>
              <a:rPr lang="ko-KR" altLang="en-US" dirty="0"/>
              <a:t> 아버지와 아들의 키를 조사한 결과를 바탕으로 함수 관계를 도출하여 회귀분석 이론을 수학적으로 </a:t>
            </a:r>
            <a:r>
              <a:rPr lang="ko-KR" altLang="en-US" dirty="0" smtClean="0"/>
              <a:t>정립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en-US" altLang="ko-KR" dirty="0"/>
              <a:t>3-3 07-reg-basic.ipynb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53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 smtClean="0"/>
              <a:t> 함수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r>
              <a:rPr lang="ko-KR" altLang="en-US" dirty="0" smtClean="0"/>
              <a:t>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곡선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(0, 1) </a:t>
            </a:r>
            <a:r>
              <a:rPr lang="ko-KR" altLang="en-US" dirty="0" smtClean="0"/>
              <a:t>사이의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41" y="1032649"/>
            <a:ext cx="4764170" cy="53128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34" y="2129222"/>
            <a:ext cx="1790285" cy="6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r>
              <a:rPr lang="ko-KR" altLang="en-US" dirty="0" smtClean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0, </a:t>
            </a:r>
            <a:r>
              <a:rPr lang="ko-KR" altLang="en-US" dirty="0" err="1" smtClean="0"/>
              <a:t>음수면</a:t>
            </a:r>
            <a:r>
              <a:rPr lang="en-US" altLang="ko-KR" dirty="0" smtClean="0"/>
              <a:t> 0</a:t>
            </a:r>
          </a:p>
          <a:p>
            <a:pPr lvl="1"/>
            <a:r>
              <a:rPr lang="ko-KR" altLang="en-US" dirty="0" err="1" smtClean="0"/>
              <a:t>양수면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90" y="982045"/>
            <a:ext cx="5137044" cy="5323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31" y="2292930"/>
            <a:ext cx="1695636" cy="6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시그모이드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7076" y="2867588"/>
            <a:ext cx="511698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Unit</a:t>
            </a:r>
          </a:p>
          <a:p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(</a:t>
            </a:r>
            <a:r>
              <a:rPr lang="ko-KR" altLang="en-US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정류된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선형 유닛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en-US" altLang="ko-KR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-0.2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10" y="1414871"/>
            <a:ext cx="5452118" cy="39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활성화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004" y="991536"/>
            <a:ext cx="761564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항등함수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x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1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차함수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* x +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a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기울기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(1.5), Y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절편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b(1)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조정가능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np.tanh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(Rectified Linear Unit,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정류된 선형 유닛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np.maximum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x)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#return (x&gt;0)*x # same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sigmoid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함수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/ 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+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np.exp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(-x))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np.linspace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identity_func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"identity"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"linear"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tanh_func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'-.'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tanh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sigm_func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linestyle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'--'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"sigmoid"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'upper left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 결과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4" y="1135356"/>
            <a:ext cx="7613740" cy="50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6254" y="2588393"/>
            <a:ext cx="38314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 = 2x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0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 = </a:t>
            </a:r>
            <a:r>
              <a:rPr lang="en-US" altLang="ko-KR" dirty="0" smtClean="0"/>
              <a:t>2x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해당하는 값을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2"/>
            <a:r>
              <a:rPr lang="fr-FR" altLang="ko-KR" dirty="0"/>
              <a:t>x_train = [1, 2, 3, 4]</a:t>
            </a:r>
            <a:br>
              <a:rPr lang="fr-FR" altLang="ko-KR" dirty="0"/>
            </a:br>
            <a:r>
              <a:rPr lang="fr-FR" altLang="ko-KR" dirty="0"/>
              <a:t>y_train = [2, 4, 6, </a:t>
            </a:r>
            <a:r>
              <a:rPr lang="fr-FR" altLang="ko-KR" dirty="0" smtClean="0"/>
              <a:t>8]</a:t>
            </a:r>
          </a:p>
          <a:p>
            <a:pPr lvl="1"/>
            <a:r>
              <a:rPr lang="ko-KR" altLang="en-US" dirty="0" smtClean="0"/>
              <a:t>테스트 데이터</a:t>
            </a:r>
            <a:endParaRPr lang="en-US" altLang="ko-KR" dirty="0" smtClean="0"/>
          </a:p>
          <a:p>
            <a:pPr lvl="2"/>
            <a:r>
              <a:rPr lang="en-US" altLang="ko-KR" dirty="0" err="1"/>
              <a:t>x_test</a:t>
            </a:r>
            <a:r>
              <a:rPr lang="en-US" altLang="ko-KR" dirty="0"/>
              <a:t> = [1.2, 2.3, 3.4, 4.5]</a:t>
            </a:r>
            <a:br>
              <a:rPr lang="en-US" altLang="ko-KR" dirty="0"/>
            </a:br>
            <a:r>
              <a:rPr lang="en-US" altLang="ko-KR" dirty="0" err="1"/>
              <a:t>y_test</a:t>
            </a:r>
            <a:r>
              <a:rPr lang="en-US" altLang="ko-KR" dirty="0"/>
              <a:t> = [2.4, 4.6, 6.8, 9.0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대해 예측되는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출력</a:t>
            </a:r>
            <a:endParaRPr lang="en-US" altLang="ko-KR" dirty="0" smtClean="0"/>
          </a:p>
          <a:p>
            <a:pPr lvl="2"/>
            <a:r>
              <a:rPr lang="en-US" altLang="ko-KR" dirty="0"/>
              <a:t>[3.5, 5, 5.5, 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Dense 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r>
              <a:rPr lang="ko-KR" altLang="en-US" dirty="0" smtClean="0"/>
              <a:t>활성화 함수</a:t>
            </a:r>
            <a:r>
              <a:rPr lang="en-US" altLang="ko-KR" dirty="0" smtClean="0"/>
              <a:t> linear</a:t>
            </a:r>
          </a:p>
          <a:p>
            <a:pPr lvl="1"/>
            <a:r>
              <a:rPr lang="ko-KR" altLang="en-US" dirty="0"/>
              <a:t>디폴트 값</a:t>
            </a:r>
            <a:r>
              <a:rPr lang="en-US" altLang="ko-KR" dirty="0"/>
              <a:t>, </a:t>
            </a:r>
            <a:r>
              <a:rPr lang="ko-KR" altLang="en-US" dirty="0" smtClean="0"/>
              <a:t>입력 뉴런과 가중치로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계산된 </a:t>
            </a:r>
            <a:r>
              <a:rPr lang="ko-KR" altLang="en-US" dirty="0"/>
              <a:t>결과값이 그대로 출력으로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2767" y="3397002"/>
            <a:ext cx="7985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문제와 정답 데이터 지정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②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구성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생성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                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출력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입력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=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여러 개 원소의 </a:t>
            </a:r>
            <a:r>
              <a:rPr lang="ko-KR" altLang="en-US" sz="1400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일차원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배열</a:t>
            </a:r>
            <a:r>
              <a:rPr lang="en-US" altLang="ko-KR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1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그대로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출력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), activation=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'linear'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#Dense(1,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input_dim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=1)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05405" y="1363849"/>
            <a:ext cx="3654862" cy="3339983"/>
            <a:chOff x="5137360" y="1112279"/>
            <a:chExt cx="3654862" cy="333998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360" y="1112279"/>
              <a:ext cx="3654862" cy="3339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 rot="1490645">
              <a:off x="5451613" y="1723093"/>
              <a:ext cx="2388636" cy="63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4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회귀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확률적 </a:t>
            </a:r>
            <a:r>
              <a:rPr lang="ko-KR" altLang="en-US" dirty="0" err="1" smtClean="0"/>
              <a:t>경사하강법</a:t>
            </a:r>
            <a:r>
              <a:rPr lang="en-US" altLang="ko-KR" dirty="0"/>
              <a:t>(Stochastic Gradient Descent)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optimizer</a:t>
            </a:r>
            <a:r>
              <a:rPr lang="en-US" altLang="ko-KR" dirty="0"/>
              <a:t>=</a:t>
            </a:r>
            <a:r>
              <a:rPr lang="en-US" altLang="ko-KR" dirty="0" smtClean="0"/>
              <a:t>'SGD‘</a:t>
            </a:r>
          </a:p>
          <a:p>
            <a:pPr lvl="2"/>
            <a:r>
              <a:rPr lang="ko-KR" altLang="en-US" dirty="0" smtClean="0"/>
              <a:t>경사하강법의 </a:t>
            </a:r>
            <a:r>
              <a:rPr lang="ko-KR" altLang="en-US" dirty="0" err="1" smtClean="0"/>
              <a:t>계산량을</a:t>
            </a:r>
            <a:r>
              <a:rPr lang="ko-KR" altLang="en-US" dirty="0" smtClean="0"/>
              <a:t> 줄이기 위해 확률적 방법으로 경사하강법을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전체를 계산하지 않고 확률적으로 일부 샘플로 계산</a:t>
            </a:r>
            <a:endParaRPr lang="en-US" altLang="ko-KR" dirty="0" smtClean="0"/>
          </a:p>
          <a:p>
            <a:r>
              <a:rPr lang="en-US" altLang="ko-KR" dirty="0" err="1" smtClean="0"/>
              <a:t>mae</a:t>
            </a:r>
            <a:endParaRPr lang="en-US" altLang="ko-KR" dirty="0" smtClean="0"/>
          </a:p>
          <a:p>
            <a:pPr lvl="1"/>
            <a:r>
              <a:rPr lang="ko-KR" altLang="en-US" dirty="0"/>
              <a:t>평균 절대 오차</a:t>
            </a:r>
            <a:r>
              <a:rPr lang="en-US" altLang="ko-KR" dirty="0"/>
              <a:t>(MAE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모든 예측과 정답과의 오차 합의 평균</a:t>
            </a:r>
            <a:endParaRPr lang="en-US" altLang="ko-KR" dirty="0"/>
          </a:p>
          <a:p>
            <a:pPr lvl="2"/>
            <a:r>
              <a:rPr lang="en-US" altLang="ko-KR" dirty="0" smtClean="0"/>
              <a:t>n </a:t>
            </a:r>
            <a:r>
              <a:rPr lang="en-US" altLang="ko-KR" dirty="0"/>
              <a:t>= </a:t>
            </a:r>
            <a:r>
              <a:rPr lang="ko-KR" altLang="en-US" dirty="0"/>
              <a:t>오차의 </a:t>
            </a:r>
            <a:r>
              <a:rPr lang="ko-KR" altLang="en-US" dirty="0" err="1" smtClean="0"/>
              <a:t>갯수</a:t>
            </a:r>
            <a:endParaRPr lang="ko-KR" altLang="en-US" dirty="0"/>
          </a:p>
          <a:p>
            <a:pPr lvl="2"/>
            <a:r>
              <a:rPr lang="ko-KR" altLang="en-US" dirty="0"/>
              <a:t>∑ </a:t>
            </a:r>
            <a:r>
              <a:rPr lang="en-US" altLang="ko-KR" dirty="0"/>
              <a:t>= </a:t>
            </a:r>
            <a:r>
              <a:rPr lang="ko-KR" altLang="en-US" dirty="0"/>
              <a:t>합을 나타내는 기호</a:t>
            </a:r>
          </a:p>
          <a:p>
            <a:r>
              <a:rPr lang="en-US" altLang="ko-KR" dirty="0" err="1" smtClean="0"/>
              <a:t>mse</a:t>
            </a:r>
            <a:endParaRPr lang="en-US" altLang="ko-KR" dirty="0" smtClean="0"/>
          </a:p>
          <a:p>
            <a:pPr lvl="1"/>
            <a:r>
              <a:rPr lang="ko-KR" altLang="en-US" dirty="0"/>
              <a:t>오차 평균 </a:t>
            </a:r>
            <a:r>
              <a:rPr lang="ko-KR" altLang="en-US" dirty="0" err="1"/>
              <a:t>제곱합</a:t>
            </a:r>
            <a:r>
              <a:rPr lang="en-US" altLang="ko-KR" dirty="0"/>
              <a:t>(Mean Squared Error, MSE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모든 예측과 정답과의 오차 </a:t>
            </a:r>
            <a:r>
              <a:rPr lang="ko-KR" altLang="en-US" dirty="0" smtClean="0"/>
              <a:t>제곱 합의 </a:t>
            </a:r>
            <a:r>
              <a:rPr lang="ko-KR" altLang="en-US" dirty="0"/>
              <a:t>평균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0058" y="4926619"/>
            <a:ext cx="7437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③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학습에 필요한 최적화 방법과 손실 함수 등 지정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훈련에 사용할 </a:t>
            </a:r>
            <a:r>
              <a:rPr lang="ko-KR" altLang="en-US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(optimizer)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와 손실 함수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출력 정보를 지정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Mean Absolute Error, Mean Squared Error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loss=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583" y="3967854"/>
            <a:ext cx="2455581" cy="822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92" y="3069904"/>
            <a:ext cx="2127697" cy="6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81021" y="2588393"/>
            <a:ext cx="57819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(linear regression)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</a:t>
            </a:r>
            <a:r>
              <a:rPr lang="ko-KR" altLang="en-US" dirty="0" smtClean="0"/>
              <a:t>회귀 모델 정보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03" y="2667554"/>
            <a:ext cx="5200650" cy="16668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33452" y="16770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모델을 표시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시각화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model.summary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회귀 모델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히스토리</a:t>
            </a:r>
            <a:r>
              <a:rPr lang="ko-KR" altLang="en-US" dirty="0" smtClean="0"/>
              <a:t>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훈련 </a:t>
            </a:r>
            <a:r>
              <a:rPr lang="ko-KR" altLang="en-US" dirty="0" err="1"/>
              <a:t>손실값</a:t>
            </a:r>
            <a:r>
              <a:rPr lang="ko-KR" altLang="en-US" dirty="0"/>
              <a:t> </a:t>
            </a:r>
            <a:r>
              <a:rPr lang="en-US" altLang="ko-KR" dirty="0"/>
              <a:t>(loss)</a:t>
            </a:r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훈련 정확도 </a:t>
            </a:r>
            <a:r>
              <a:rPr lang="en-US" altLang="ko-KR" dirty="0"/>
              <a:t>(</a:t>
            </a:r>
            <a:r>
              <a:rPr lang="en-US" altLang="ko-KR" dirty="0" smtClean="0"/>
              <a:t>accuracy)</a:t>
            </a:r>
            <a:endParaRPr lang="en-US" altLang="ko-KR" dirty="0"/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검증 </a:t>
            </a:r>
            <a:r>
              <a:rPr lang="ko-KR" altLang="en-US" dirty="0" err="1"/>
              <a:t>손실값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val_loss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매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ko-KR" altLang="en-US" dirty="0" err="1"/>
              <a:t>마다의</a:t>
            </a:r>
            <a:r>
              <a:rPr lang="ko-KR" altLang="en-US" dirty="0"/>
              <a:t> 검증 정확도 </a:t>
            </a:r>
            <a:r>
              <a:rPr lang="en-US" altLang="ko-KR" dirty="0"/>
              <a:t>(</a:t>
            </a:r>
            <a:r>
              <a:rPr lang="en-US" altLang="ko-KR" dirty="0" err="1"/>
              <a:t>val_acc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45176" y="3007874"/>
            <a:ext cx="64486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④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데이터 학습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훈련과정 정보를 </a:t>
            </a:r>
            <a:r>
              <a:rPr lang="en-US" altLang="ko-KR" sz="1600" dirty="0">
                <a:solidFill>
                  <a:srgbClr val="008000"/>
                </a:solidFill>
                <a:latin typeface="Courier New" panose="02070309020205020404" pitchFamily="49" charset="0"/>
              </a:rPr>
              <a:t>history </a:t>
            </a:r>
            <a:r>
              <a:rPr lang="ko-KR" alt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객체에 저장 </a:t>
            </a:r>
            <a:endParaRPr lang="ko-KR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epochs=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500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4141814"/>
            <a:ext cx="7237503" cy="2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회귀 모델 성능 평가 및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성능 평가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44583" y="1734070"/>
            <a:ext cx="70060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⑤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데이터로 성능 평가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9.0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손실</a:t>
            </a:r>
            <a:r>
              <a:rPr lang="en-US" altLang="ko-KR" sz="14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584" y="4109555"/>
            <a:ext cx="530787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x = [3.5, 5, 5.5, 6]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의 예측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예측 값만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차원으로 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pred.squeeze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68" y="5092152"/>
            <a:ext cx="3590925" cy="1238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7" y="3039862"/>
            <a:ext cx="76104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손실과 </a:t>
            </a:r>
            <a:r>
              <a:rPr lang="en-US" altLang="ko-KR" dirty="0" err="1" smtClean="0"/>
              <a:t>mae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1189" y="1193960"/>
            <a:ext cx="67099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['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'], label='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')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76" y="3089750"/>
            <a:ext cx="4455607" cy="32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값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3073" y="2491536"/>
            <a:ext cx="58565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matplotlib.pylab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6.8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9.0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12.0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그래프 그리기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fig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plt.scatter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'label'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2.9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4.2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plt.scatter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pred.flatten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'best'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74" y="962978"/>
            <a:ext cx="4417658" cy="3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입출력 층만 존재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60052" y="410956"/>
            <a:ext cx="6040876" cy="62940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버전 1.x만 가능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tensorflow.ke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ras.models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lang="en-US" altLang="ko-KR" sz="13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② 모델 구성(생성)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),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linear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=1)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③ 학습에 필요한 최적화 방법과 손실 함수 등 지정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훈련에 사용할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옵티마이저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)와 손실 함수,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출력정보를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Squared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3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model.compile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'SGD'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=[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모델을 표시(시각화)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model.summary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생성된 모델로 훈련 데이터 학습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y_train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⑤ 테스트 데이터로 성능 평가</a:t>
            </a:r>
            <a:br>
              <a:rPr kumimoji="0" lang="ko-KR" altLang="ko-KR" sz="13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1.2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2.3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2.4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6.8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9.0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'정확도:'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model.evaluate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y_test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5.5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78987" y="2588393"/>
            <a:ext cx="51860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 = 2x + 1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예측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75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다음을 예측해 보세요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 </a:t>
            </a:r>
            <a:r>
              <a:rPr lang="en-US" altLang="ko-KR" dirty="0" smtClean="0"/>
              <a:t>= [0, 1, 2, 3, 4] </a:t>
            </a:r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[1, 3, 5, ?, ?]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3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케라스로</a:t>
            </a:r>
            <a:r>
              <a:rPr lang="ko-KR" altLang="en-US" dirty="0" smtClean="0"/>
              <a:t> 예측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34933" y="1193960"/>
            <a:ext cx="8603852" cy="5151503"/>
          </a:xfrm>
        </p:spPr>
        <p:txBody>
          <a:bodyPr/>
          <a:lstStyle/>
          <a:p>
            <a:r>
              <a:rPr lang="ko-KR" altLang="en-US" dirty="0" err="1" smtClean="0"/>
              <a:t>케라스와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학습에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데이터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, 3, 4]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x[:3]</a:t>
            </a:r>
            <a:endParaRPr lang="en-US" altLang="ko-KR" dirty="0"/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en-US" altLang="ko-KR" dirty="0" smtClean="0"/>
              <a:t>, </a:t>
            </a:r>
            <a:r>
              <a:rPr lang="en-US" altLang="ko-KR" dirty="0"/>
              <a:t>?, </a:t>
            </a:r>
            <a:r>
              <a:rPr lang="en-US" altLang="ko-KR" dirty="0" smtClean="0"/>
              <a:t>?]</a:t>
            </a:r>
          </a:p>
          <a:p>
            <a:pPr lvl="2"/>
            <a:r>
              <a:rPr lang="en-US" altLang="ko-KR" dirty="0" smtClean="0"/>
              <a:t>y[:3]</a:t>
            </a:r>
          </a:p>
          <a:p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뒤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 데이터 사용 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= [0, 1, 2, </a:t>
            </a:r>
            <a:r>
              <a:rPr lang="en-US" altLang="ko-KR" dirty="0">
                <a:solidFill>
                  <a:srgbClr val="00B0F0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4</a:t>
            </a:r>
            <a:r>
              <a:rPr lang="en-US" altLang="ko-KR" dirty="0"/>
              <a:t>] </a:t>
            </a:r>
          </a:p>
          <a:p>
            <a:pPr lvl="2"/>
            <a:r>
              <a:rPr lang="en-US" altLang="ko-KR" dirty="0" smtClean="0"/>
              <a:t>x[3:]</a:t>
            </a:r>
            <a:endParaRPr lang="en-US" altLang="ko-KR" dirty="0"/>
          </a:p>
          <a:p>
            <a:pPr lvl="1"/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 [1, 3, </a:t>
            </a:r>
            <a:r>
              <a:rPr lang="en-US" altLang="ko-KR" dirty="0" smtClean="0"/>
              <a:t>5, 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 smtClean="0"/>
              <a:t>y[3:]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11711" y="1305244"/>
            <a:ext cx="56281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 지정하고 모델 구조를 생성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알고리즘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확률적 경사 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하강법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(SGD: Stochastic Gradient Descent)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(loss function):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평균제곱오차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(MSE: Mean Square Error)  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1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자료로 입력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[:3])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과 출력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(y</a:t>
            </a:r>
            <a:r>
              <a:rPr lang="en-US" altLang="ko-KR" sz="11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[:3])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을 사용하여 학습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epoch(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에퐄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훈련반복횟수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verbose: 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학습진행사항 표시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자료의 결과를 출력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'Targets(</a:t>
            </a:r>
            <a:r>
              <a:rPr lang="ko-KR" alt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y[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학습된 모델로 테스트 자료로 결과를 예측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</a:rPr>
              <a:t>하여 출력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1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1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가장 간단히 </a:t>
            </a:r>
            <a:r>
              <a:rPr lang="ko-KR" altLang="en-US" dirty="0" err="1" smtClean="0"/>
              <a:t>입력층과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출력층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5" y="1193960"/>
            <a:ext cx="5501559" cy="5151503"/>
          </a:xfrm>
        </p:spPr>
        <p:txBody>
          <a:bodyPr/>
          <a:lstStyle/>
          <a:p>
            <a:r>
              <a:rPr lang="en-US" altLang="ko-KR" dirty="0" smtClean="0"/>
              <a:t>y[3:]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2</a:t>
            </a:r>
            <a:r>
              <a:rPr lang="ko-KR" altLang="en-US" dirty="0" smtClean="0"/>
              <a:t>개 값을 맞추는 </a:t>
            </a:r>
            <a:r>
              <a:rPr lang="ko-KR" altLang="en-US" dirty="0" err="1" smtClean="0"/>
              <a:t>인공신경망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모델에서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완전연결계층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fully connected or dense layer</a:t>
            </a:r>
          </a:p>
          <a:p>
            <a:pPr lvl="3"/>
            <a:r>
              <a:rPr lang="ko-KR" altLang="en-US" dirty="0" smtClean="0"/>
              <a:t>입력 벡터에 가중치 벡터를 </a:t>
            </a:r>
            <a:r>
              <a:rPr lang="ko-KR" altLang="en-US" dirty="0" err="1" smtClean="0"/>
              <a:t>내적하고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편향값을</a:t>
            </a:r>
            <a:r>
              <a:rPr lang="ko-KR" altLang="en-US" dirty="0" smtClean="0"/>
              <a:t> 빼주는 연산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387682" y="4591223"/>
            <a:ext cx="3362881" cy="1293727"/>
            <a:chOff x="5334414" y="4795415"/>
            <a:chExt cx="3362881" cy="1293727"/>
          </a:xfrm>
        </p:grpSpPr>
        <p:sp>
          <p:nvSpPr>
            <p:cNvPr id="6" name="타원 5"/>
            <p:cNvSpPr/>
            <p:nvPr/>
          </p:nvSpPr>
          <p:spPr>
            <a:xfrm>
              <a:off x="6382329" y="4913732"/>
              <a:ext cx="1214244" cy="11504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7373" y="5288922"/>
              <a:ext cx="1106393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Wx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 + b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cxnSp>
          <p:nvCxnSpPr>
            <p:cNvPr id="10" name="직선 화살표 연결선 9"/>
            <p:cNvCxnSpPr>
              <a:stCxn id="6" idx="6"/>
            </p:cNvCxnSpPr>
            <p:nvPr/>
          </p:nvCxnSpPr>
          <p:spPr>
            <a:xfrm flipV="1">
              <a:off x="7596573" y="5488977"/>
              <a:ext cx="7253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374771" y="5261604"/>
              <a:ext cx="32252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y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7679" y="5689032"/>
              <a:ext cx="322524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x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4414" y="4795415"/>
              <a:ext cx="344966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b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5634562" y="4995471"/>
              <a:ext cx="747767" cy="287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5665488" y="5661714"/>
              <a:ext cx="716841" cy="28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95181" y="5602201"/>
              <a:ext cx="444352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itchFamily="34" charset="0"/>
                </a:rPr>
                <a:t>W</a:t>
              </a:r>
              <a:endParaRPr lang="ko-KR" altLang="en-US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6357" y="2842254"/>
            <a:ext cx="565682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지정한 후 학습</a:t>
            </a:r>
            <a:endParaRPr lang="en-US" altLang="ko-KR" sz="12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 smtClean="0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＇SGD＇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</a:t>
            </a:r>
            <a:r>
              <a:rPr lang="en-US" altLang="ko-KR" sz="1200" dirty="0" err="1" smtClean="0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＇Targets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2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):＇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2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137360" y="1112279"/>
            <a:ext cx="3654862" cy="3339983"/>
            <a:chOff x="5137360" y="1112279"/>
            <a:chExt cx="3654862" cy="33399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360" y="1112279"/>
              <a:ext cx="3654862" cy="333998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 rot="1490645">
              <a:off x="5451613" y="1723093"/>
              <a:ext cx="2388636" cy="639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1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회귀와 </a:t>
            </a:r>
            <a:r>
              <a:rPr lang="ko-KR" altLang="en-US" dirty="0" err="1"/>
              <a:t>로지스틱</a:t>
            </a:r>
            <a:r>
              <a:rPr lang="ko-KR" altLang="en-US" dirty="0"/>
              <a:t> 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ko-KR" altLang="en-US" dirty="0"/>
              <a:t>선형 회귀 분석</a:t>
            </a:r>
            <a:r>
              <a:rPr lang="en-US" altLang="ko-KR" dirty="0"/>
              <a:t>(Simple Linear Regression Analysis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특징이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키로 몸무게 추정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다중 </a:t>
            </a:r>
            <a:r>
              <a:rPr lang="ko-KR" altLang="en-US" dirty="0"/>
              <a:t>선형 회귀 분석</a:t>
            </a:r>
            <a:r>
              <a:rPr lang="en-US" altLang="ko-KR" dirty="0"/>
              <a:t>(Multiple Linear Regression Analysis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 smtClean="0"/>
              <a:t>특징이 여러 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역세권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아파트 평수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주소로 아파트값을 추정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/>
              <a:t>회귀</a:t>
            </a:r>
            <a:r>
              <a:rPr lang="en-US" altLang="ko-KR" dirty="0"/>
              <a:t>(Logistic Regression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이진 분류</a:t>
            </a:r>
            <a:r>
              <a:rPr lang="en-US" altLang="ko-KR" dirty="0"/>
              <a:t>(Binary Classification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 smtClean="0"/>
              <a:t>하나 또는 여러 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en-US" altLang="ko-KR" dirty="0" smtClean="0"/>
              <a:t>0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타이타닉의 승객 정보로 죽음을 추정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35" y="1674633"/>
            <a:ext cx="2590742" cy="588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54" y="3847071"/>
            <a:ext cx="4883733" cy="4844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687" y="3652213"/>
            <a:ext cx="1610864" cy="23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smtClean="0"/>
              <a:t>예측 순서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① </a:t>
            </a:r>
            <a:r>
              <a:rPr lang="ko-KR" altLang="en-US" dirty="0" err="1" smtClean="0"/>
              <a:t>케라스</a:t>
            </a:r>
            <a:r>
              <a:rPr lang="ko-KR" altLang="en-US" dirty="0" smtClean="0"/>
              <a:t> 패키지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pPr lvl="1"/>
            <a:r>
              <a:rPr lang="en-US" altLang="ko-KR" dirty="0"/>
              <a:t>import </a:t>
            </a:r>
            <a:r>
              <a:rPr lang="en-US" altLang="ko-KR" dirty="0" err="1"/>
              <a:t>tensorflow</a:t>
            </a:r>
            <a:r>
              <a:rPr lang="en-US" altLang="ko-KR" dirty="0"/>
              <a:t> as </a:t>
            </a:r>
            <a:r>
              <a:rPr lang="en-US" altLang="ko-KR" dirty="0" err="1"/>
              <a:t>tf</a:t>
            </a:r>
            <a:endParaRPr lang="en-US" altLang="ko-KR" dirty="0"/>
          </a:p>
          <a:p>
            <a:pPr lvl="1"/>
            <a:r>
              <a:rPr lang="en-US" altLang="ko-KR" dirty="0"/>
              <a:t>import </a:t>
            </a:r>
            <a:r>
              <a:rPr lang="en-US" altLang="ko-KR" dirty="0" err="1"/>
              <a:t>numpy</a:t>
            </a:r>
            <a:r>
              <a:rPr lang="en-US" altLang="ko-KR" dirty="0"/>
              <a:t> as np</a:t>
            </a:r>
          </a:p>
          <a:p>
            <a:r>
              <a:rPr lang="ko-KR" altLang="en-US" dirty="0" smtClean="0"/>
              <a:t>② 데이터 지정</a:t>
            </a:r>
            <a:endParaRPr lang="en-US" altLang="ko-KR" dirty="0" smtClean="0"/>
          </a:p>
          <a:p>
            <a:pPr lvl="1"/>
            <a:r>
              <a:rPr lang="es-ES" altLang="ko-KR" dirty="0"/>
              <a:t>x = numpy.array([0, 1, 2, 3, 4])</a:t>
            </a:r>
          </a:p>
          <a:p>
            <a:pPr lvl="1"/>
            <a:r>
              <a:rPr lang="es-ES" altLang="ko-KR" dirty="0"/>
              <a:t>y = numpy.array([1, 3, 5, 7, 9]) #y = x * 2 + </a:t>
            </a:r>
            <a:r>
              <a:rPr lang="es-ES" altLang="ko-KR" dirty="0" smtClean="0"/>
              <a:t>1</a:t>
            </a:r>
            <a:endParaRPr lang="en-US" altLang="ko-KR" dirty="0" smtClean="0"/>
          </a:p>
          <a:p>
            <a:r>
              <a:rPr lang="ko-KR" altLang="en-US" dirty="0" smtClean="0"/>
              <a:t>③ </a:t>
            </a:r>
            <a:r>
              <a:rPr lang="ko-KR" altLang="en-US" dirty="0" err="1" smtClean="0"/>
              <a:t>인공신경망</a:t>
            </a:r>
            <a:r>
              <a:rPr lang="ko-KR" altLang="en-US" dirty="0" smtClean="0"/>
              <a:t> 모델 구성</a:t>
            </a:r>
            <a:endParaRPr lang="en-US" altLang="ko-KR" dirty="0" smtClean="0"/>
          </a:p>
          <a:p>
            <a:pPr lvl="1"/>
            <a:r>
              <a:rPr lang="en-US" altLang="ko-KR" dirty="0"/>
              <a:t>model = </a:t>
            </a:r>
            <a:r>
              <a:rPr lang="en-US" altLang="ko-KR" dirty="0" err="1" smtClean="0"/>
              <a:t>tf.keras.models.Sequential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 smtClean="0"/>
              <a:t>model.add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tf.keras.layers.Dense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출력수</a:t>
            </a:r>
            <a:r>
              <a:rPr lang="en-US" altLang="ko-KR" dirty="0" smtClean="0"/>
              <a:t>, </a:t>
            </a:r>
            <a:r>
              <a:rPr lang="en-US" altLang="ko-KR" dirty="0" err="1"/>
              <a:t>input_shape</a:t>
            </a:r>
            <a:r>
              <a:rPr lang="en-US" altLang="ko-KR" dirty="0" smtClean="0"/>
              <a:t>=(</a:t>
            </a:r>
            <a:r>
              <a:rPr lang="ko-KR" altLang="en-US" dirty="0" err="1" smtClean="0"/>
              <a:t>입력수</a:t>
            </a:r>
            <a:r>
              <a:rPr lang="en-US" altLang="ko-KR" dirty="0" smtClean="0"/>
              <a:t>,)))</a:t>
            </a:r>
          </a:p>
          <a:p>
            <a:r>
              <a:rPr lang="ko-KR" altLang="en-US" dirty="0"/>
              <a:t>④ </a:t>
            </a:r>
            <a:r>
              <a:rPr lang="ko-KR" altLang="en-US" dirty="0" smtClean="0"/>
              <a:t>최적화 방법과 손실 함수 지정해 </a:t>
            </a:r>
            <a:r>
              <a:rPr lang="ko-KR" altLang="en-US" dirty="0" err="1" smtClean="0"/>
              <a:t>인공신경망</a:t>
            </a:r>
            <a:r>
              <a:rPr lang="ko-KR" altLang="en-US" dirty="0" smtClean="0"/>
              <a:t> </a:t>
            </a:r>
            <a:r>
              <a:rPr lang="ko-KR" altLang="en-US" dirty="0"/>
              <a:t>모델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en-US" altLang="ko-KR" dirty="0" err="1" smtClean="0"/>
              <a:t>model.compile</a:t>
            </a:r>
            <a:r>
              <a:rPr lang="en-US" altLang="ko-KR" dirty="0"/>
              <a:t>(</a:t>
            </a:r>
            <a:r>
              <a:rPr lang="ko-KR" altLang="en-US" dirty="0"/>
              <a:t>＇</a:t>
            </a:r>
            <a:r>
              <a:rPr lang="en-US" altLang="ko-KR" dirty="0"/>
              <a:t>SGD</a:t>
            </a:r>
            <a:r>
              <a:rPr lang="ko-KR" altLang="en-US" dirty="0"/>
              <a:t>＇</a:t>
            </a:r>
            <a:r>
              <a:rPr lang="en-US" altLang="ko-KR" dirty="0"/>
              <a:t>, </a:t>
            </a:r>
            <a:r>
              <a:rPr lang="ko-KR" altLang="en-US" dirty="0"/>
              <a:t>＇</a:t>
            </a:r>
            <a:r>
              <a:rPr lang="en-US" altLang="ko-KR" dirty="0" err="1"/>
              <a:t>mse</a:t>
            </a:r>
            <a:r>
              <a:rPr lang="ko-KR" altLang="en-US" dirty="0"/>
              <a:t>＇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ko-KR" altLang="en-US" dirty="0"/>
              <a:t>⑤ 생성된 </a:t>
            </a:r>
            <a:r>
              <a:rPr lang="ko-KR" altLang="en-US" dirty="0" smtClean="0"/>
              <a:t>모델로 훈련 데이터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model.fit</a:t>
            </a:r>
            <a:r>
              <a:rPr lang="en-US" altLang="ko-KR" dirty="0" smtClean="0"/>
              <a:t>(…)</a:t>
            </a:r>
          </a:p>
          <a:p>
            <a:r>
              <a:rPr lang="ko-KR" altLang="en-US" dirty="0"/>
              <a:t>⑥ 성능 평가</a:t>
            </a:r>
          </a:p>
          <a:p>
            <a:pPr lvl="1"/>
            <a:r>
              <a:rPr lang="en-US" altLang="ko-KR" dirty="0" err="1" smtClean="0"/>
              <a:t>model.evaluate</a:t>
            </a:r>
            <a:r>
              <a:rPr lang="en-US" altLang="ko-KR" dirty="0" smtClean="0"/>
              <a:t>(…)</a:t>
            </a:r>
          </a:p>
          <a:p>
            <a:r>
              <a:rPr lang="ko-KR" altLang="en-US" dirty="0"/>
              <a:t>⑦ </a:t>
            </a:r>
            <a:r>
              <a:rPr lang="ko-KR" altLang="en-US" dirty="0" smtClean="0"/>
              <a:t>테스트 </a:t>
            </a:r>
            <a:r>
              <a:rPr lang="ko-KR" altLang="en-US" dirty="0"/>
              <a:t>데이터로 결과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en-US" altLang="ko-KR" dirty="0" err="1"/>
              <a:t>model.predict</a:t>
            </a:r>
            <a:r>
              <a:rPr lang="en-US" altLang="ko-KR" dirty="0"/>
              <a:t>(…)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748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 소스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8636" y="1024836"/>
            <a:ext cx="75948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훈련과 테스트 데이터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#y = x * 2 + 1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인공신경망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모델 사용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은닉계층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하나 추가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,)))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모델의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패라미터를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지정하고 모델 구조를 생성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알고리즘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확률적 경사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하강법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(SGD: Stochastic Gradient Descent)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(loss function):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평균제곱오차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(MSE: Mean Square Error)  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'SGD'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mse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자료로 입력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(x[:2])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과 출력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(y[:2])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을 사용하여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epoch(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에퐄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훈련반복횟수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키워드 매개변수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verbose: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학습진행사항 표시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y[: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 epochs=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자료의 결과를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'Targets(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정답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y[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학습된 모델로 테스트 자료로 결과를 예측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하여 출력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'Predictions(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예측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):'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(x[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:]).flatten())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5358" y="2588393"/>
            <a:ext cx="73532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텐서플로로만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구현하는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선형 회귀 예제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43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Variables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학습에서 최적화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모델의 </a:t>
            </a:r>
            <a:r>
              <a:rPr lang="ko-KR" altLang="en-US" dirty="0"/>
              <a:t>매개변수</a:t>
            </a:r>
            <a:r>
              <a:rPr lang="en-US" altLang="ko-KR" dirty="0"/>
              <a:t>(parameters)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및 편향</a:t>
            </a:r>
            <a:r>
              <a:rPr lang="en-US" altLang="ko-KR" dirty="0"/>
              <a:t>)</a:t>
            </a:r>
            <a:r>
              <a:rPr lang="ko-KR" altLang="en-US" dirty="0"/>
              <a:t>를 조정하는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/>
              <a:t>변수 </a:t>
            </a:r>
            <a:r>
              <a:rPr lang="en-US" altLang="ko-KR" dirty="0" err="1"/>
              <a:t>tf.Variable</a:t>
            </a:r>
            <a:endParaRPr lang="en-US" altLang="ko-KR" dirty="0"/>
          </a:p>
          <a:p>
            <a:pPr lvl="1"/>
            <a:r>
              <a:rPr lang="ko-KR" altLang="en-US" dirty="0"/>
              <a:t>프로그램에 의해 변화하는 공유된 지속 상태를 표현하는 가장 좋은 방법</a:t>
            </a:r>
          </a:p>
          <a:p>
            <a:pPr lvl="2"/>
            <a:r>
              <a:rPr lang="ko-KR" altLang="en-US" dirty="0"/>
              <a:t>하나의 </a:t>
            </a:r>
            <a:r>
              <a:rPr lang="ko-KR" altLang="en-US" dirty="0" err="1"/>
              <a:t>텐서를</a:t>
            </a:r>
            <a:r>
              <a:rPr lang="ko-KR" altLang="en-US" dirty="0"/>
              <a:t> 표현</a:t>
            </a:r>
          </a:p>
          <a:p>
            <a:pPr lvl="2"/>
            <a:r>
              <a:rPr lang="ko-KR" altLang="en-US" dirty="0" err="1" smtClean="0"/>
              <a:t>텐서</a:t>
            </a:r>
            <a:r>
              <a:rPr lang="ko-KR" altLang="en-US" dirty="0" smtClean="0"/>
              <a:t> 값은 </a:t>
            </a:r>
            <a:r>
              <a:rPr lang="ko-KR" altLang="en-US" dirty="0" err="1"/>
              <a:t>텐서에</a:t>
            </a:r>
            <a:r>
              <a:rPr lang="ko-KR" altLang="en-US" dirty="0"/>
              <a:t> 연산을 수행하여 변경 가능</a:t>
            </a:r>
          </a:p>
          <a:p>
            <a:pPr lvl="1"/>
            <a:r>
              <a:rPr lang="ko-KR" altLang="en-US" dirty="0"/>
              <a:t>모델 </a:t>
            </a:r>
            <a:r>
              <a:rPr lang="ko-KR" altLang="en-US" dirty="0" err="1"/>
              <a:t>파라미터를</a:t>
            </a:r>
            <a:r>
              <a:rPr lang="ko-KR" altLang="en-US" dirty="0"/>
              <a:t> 저장하는데 </a:t>
            </a:r>
            <a:r>
              <a:rPr lang="en-US" altLang="ko-KR" dirty="0" err="1"/>
              <a:t>tf.Variable</a:t>
            </a:r>
            <a:r>
              <a:rPr lang="ko-KR" altLang="en-US" dirty="0"/>
              <a:t>을 사용</a:t>
            </a:r>
          </a:p>
          <a:p>
            <a:r>
              <a:rPr lang="ko-KR" altLang="en-US" dirty="0"/>
              <a:t>변수 생성</a:t>
            </a:r>
          </a:p>
          <a:p>
            <a:pPr lvl="1"/>
            <a:r>
              <a:rPr lang="ko-KR" altLang="en-US" dirty="0"/>
              <a:t>변수를 생성하려면 </a:t>
            </a:r>
            <a:r>
              <a:rPr lang="ko-KR" altLang="en-US" dirty="0" smtClean="0"/>
              <a:t>반드시 초기값을 </a:t>
            </a:r>
            <a:r>
              <a:rPr lang="ko-KR" altLang="en-US" dirty="0"/>
              <a:t>설정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447060" y="4169518"/>
            <a:ext cx="56284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①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문제와 정답 데이터 지정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②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모델 구성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생성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선형회귀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모델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Wx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+ b)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을 위한 </a:t>
            </a:r>
            <a:r>
              <a:rPr lang="en-US" altLang="ko-KR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tf.Variable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을 선언합니다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W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tf.Variable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(shape=[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tf.Variable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(shape=[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4647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함수로 회귀 구현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en-US" altLang="ko-KR" dirty="0" err="1" smtClean="0"/>
              <a:t>tf.function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데코레이터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일반 함수들처럼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 </a:t>
            </a:r>
            <a:r>
              <a:rPr lang="ko-KR" altLang="en-US" dirty="0"/>
              <a:t>내에서 컴파일 되었을 때는 더 빠르게 실행하고</a:t>
            </a:r>
            <a:r>
              <a:rPr lang="en-US" altLang="ko-KR" dirty="0"/>
              <a:t>, GPU</a:t>
            </a:r>
            <a:r>
              <a:rPr lang="ko-KR" altLang="en-US" dirty="0"/>
              <a:t>나 </a:t>
            </a:r>
            <a:r>
              <a:rPr lang="en-US" altLang="ko-KR" dirty="0"/>
              <a:t>TPU</a:t>
            </a:r>
            <a:r>
              <a:rPr lang="ko-KR" altLang="en-US" dirty="0"/>
              <a:t>를 사용해서 작동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TF </a:t>
            </a:r>
            <a:r>
              <a:rPr lang="en-US" altLang="ko-KR" dirty="0"/>
              <a:t>2.0 </a:t>
            </a:r>
            <a:r>
              <a:rPr lang="ko-KR" altLang="en-US" dirty="0"/>
              <a:t>버전은 즉시 실행 </a:t>
            </a:r>
            <a:r>
              <a:rPr lang="en-US" altLang="ko-KR" dirty="0"/>
              <a:t>(eager execution)</a:t>
            </a:r>
            <a:r>
              <a:rPr lang="ko-KR" altLang="en-US" dirty="0"/>
              <a:t>의 편리함과 </a:t>
            </a:r>
            <a:r>
              <a:rPr lang="en-US" altLang="ko-KR" dirty="0"/>
              <a:t>TF 1.0</a:t>
            </a:r>
            <a:r>
              <a:rPr lang="ko-KR" altLang="en-US" dirty="0"/>
              <a:t>의 성능을 </a:t>
            </a:r>
            <a:r>
              <a:rPr lang="ko-KR" altLang="en-US" dirty="0" smtClean="0"/>
              <a:t>합침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파이썬</a:t>
            </a:r>
            <a:r>
              <a:rPr lang="ko-KR" altLang="en-US" dirty="0" smtClean="0"/>
              <a:t> 문법 부분적으로 사용 가능하고 </a:t>
            </a:r>
            <a:r>
              <a:rPr lang="ko-KR" altLang="en-US" dirty="0"/>
              <a:t>높은 성능의 </a:t>
            </a:r>
            <a:r>
              <a:rPr lang="ko-KR" altLang="en-US" dirty="0" err="1"/>
              <a:t>텐서플로</a:t>
            </a:r>
            <a:r>
              <a:rPr lang="ko-KR" altLang="en-US" dirty="0"/>
              <a:t> 그래프 코드로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데코레이터가 </a:t>
            </a:r>
            <a:r>
              <a:rPr lang="ko-KR" altLang="en-US" dirty="0"/>
              <a:t>붙은 </a:t>
            </a:r>
            <a:r>
              <a:rPr lang="ko-KR" altLang="en-US" dirty="0" smtClean="0"/>
              <a:t>함수로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</a:t>
            </a:r>
            <a:r>
              <a:rPr lang="ko-KR" altLang="en-US" dirty="0"/>
              <a:t>호출된 모든 함수들은 그래프 모드에서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/>
              <a:t>모든 함수에 데코레이터를 붙일 필요는 없음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703" y="6488668"/>
            <a:ext cx="7803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https://www.tensorflow.org/tutorials/customization/autodiff?hl=ko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43969" y="3667807"/>
            <a:ext cx="65182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95E26"/>
                </a:solidFill>
                <a:latin typeface="Courier New" panose="02070309020205020404" pitchFamily="49" charset="0"/>
              </a:rPr>
              <a:t>@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tf.function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W*x + b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③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학습에 필요한 최적화 방법과 손실 함수 등 지정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최적화를 위한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그라디언트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디센트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옵티마이저를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정의합니다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optimizer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tf.optimizers.SGD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0.01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함수를 정의합니다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. MSE </a:t>
            </a:r>
            <a:r>
              <a:rPr lang="ko-KR" alt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손실함수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\mean{(y' - y)^2}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@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tf.function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mse_loss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1080"/>
                </a:solidFill>
                <a:latin typeface="Courier New" panose="02070309020205020404" pitchFamily="49" charset="0"/>
              </a:rPr>
              <a:t>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tf.reduce_mean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tf.square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- y))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한번의 훈련 과정 처리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8731514" cy="325291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err="1" smtClean="0"/>
              <a:t>GradientTape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 </a:t>
            </a:r>
            <a:r>
              <a:rPr lang="ko-KR" altLang="en-US" dirty="0"/>
              <a:t>미분</a:t>
            </a:r>
            <a:r>
              <a:rPr lang="en-US" altLang="ko-KR" dirty="0"/>
              <a:t>(</a:t>
            </a:r>
            <a:r>
              <a:rPr lang="ko-KR" altLang="en-US" dirty="0"/>
              <a:t>주어진 입력 변수에 대한 연산의 </a:t>
            </a:r>
            <a:r>
              <a:rPr lang="ko-KR" altLang="en-US" dirty="0" err="1"/>
              <a:t>그래디언트</a:t>
            </a:r>
            <a:r>
              <a:rPr lang="en-US" altLang="ko-KR" dirty="0"/>
              <a:t>(gradient)</a:t>
            </a:r>
            <a:r>
              <a:rPr lang="ko-KR" altLang="en-US" dirty="0"/>
              <a:t>를 계산하는 것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실행된 </a:t>
            </a:r>
            <a:r>
              <a:rPr lang="ko-KR" altLang="en-US" dirty="0"/>
              <a:t>모든 연산을 테이프</a:t>
            </a:r>
            <a:r>
              <a:rPr lang="en-US" altLang="ko-KR" dirty="0"/>
              <a:t>(tape)</a:t>
            </a:r>
            <a:r>
              <a:rPr lang="ko-KR" altLang="en-US" dirty="0"/>
              <a:t>에 </a:t>
            </a:r>
            <a:r>
              <a:rPr lang="en-US" altLang="ko-KR" dirty="0"/>
              <a:t>"</a:t>
            </a:r>
            <a:r>
              <a:rPr lang="ko-KR" altLang="en-US" dirty="0" smtClean="0"/>
              <a:t>기록</a:t>
            </a:r>
            <a:r>
              <a:rPr lang="en-US" altLang="ko-KR" dirty="0" smtClean="0"/>
              <a:t>“</a:t>
            </a:r>
          </a:p>
          <a:p>
            <a:pPr lvl="2"/>
            <a:r>
              <a:rPr lang="ko-KR" altLang="en-US" dirty="0"/>
              <a:t>테이프에 </a:t>
            </a:r>
            <a:r>
              <a:rPr lang="en-US" altLang="ko-KR" dirty="0"/>
              <a:t>"</a:t>
            </a:r>
            <a:r>
              <a:rPr lang="ko-KR" altLang="en-US" dirty="0"/>
              <a:t>기록된</a:t>
            </a:r>
            <a:r>
              <a:rPr lang="en-US" altLang="ko-KR" dirty="0"/>
              <a:t>" </a:t>
            </a:r>
            <a:r>
              <a:rPr lang="ko-KR" altLang="en-US" dirty="0"/>
              <a:t>연산의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계산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후진 </a:t>
            </a:r>
            <a:r>
              <a:rPr lang="ko-KR" altLang="en-US" dirty="0"/>
              <a:t>방식 자동 미분</a:t>
            </a:r>
            <a:r>
              <a:rPr lang="en-US" altLang="ko-KR" dirty="0"/>
              <a:t>(reverse mode differentiation)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입력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의 미분 값 자동 계산</a:t>
            </a:r>
            <a:endParaRPr lang="en-US" altLang="ko-KR" dirty="0" smtClean="0"/>
          </a:p>
          <a:p>
            <a:pPr lvl="2"/>
            <a:r>
              <a:rPr lang="ko-KR" altLang="ko-KR" dirty="0" err="1"/>
              <a:t>tape.gradient</a:t>
            </a:r>
            <a:r>
              <a:rPr lang="ko-KR" altLang="ko-KR" dirty="0"/>
              <a:t>(</a:t>
            </a:r>
            <a:r>
              <a:rPr lang="ko-KR" altLang="ko-KR" dirty="0" err="1"/>
              <a:t>loss</a:t>
            </a:r>
            <a:r>
              <a:rPr lang="ko-KR" altLang="ko-KR" dirty="0"/>
              <a:t>, </a:t>
            </a:r>
            <a:r>
              <a:rPr lang="ko-KR" altLang="ko-KR" dirty="0" err="1"/>
              <a:t>model.trainable_variables</a:t>
            </a:r>
            <a:r>
              <a:rPr lang="ko-KR" altLang="ko-KR" dirty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예측 값과 손실을 계산하여</a:t>
            </a:r>
            <a:r>
              <a:rPr lang="en-US" altLang="ko-KR" dirty="0"/>
              <a:t>, </a:t>
            </a:r>
            <a:r>
              <a:rPr lang="ko-KR" altLang="en-US" dirty="0"/>
              <a:t>손실에 대한 </a:t>
            </a:r>
            <a:r>
              <a:rPr lang="en-US" altLang="ko-KR" dirty="0" smtClean="0"/>
              <a:t>[w, b]</a:t>
            </a:r>
            <a:r>
              <a:rPr lang="ko-KR" altLang="en-US" dirty="0" smtClean="0"/>
              <a:t>의 미분 값인 </a:t>
            </a:r>
            <a:r>
              <a:rPr lang="en-US" altLang="ko-KR" dirty="0" smtClean="0"/>
              <a:t>gradients</a:t>
            </a:r>
            <a:r>
              <a:rPr lang="ko-KR" altLang="en-US" dirty="0" smtClean="0"/>
              <a:t>를 최적화 </a:t>
            </a:r>
            <a:r>
              <a:rPr lang="ko-KR" altLang="en-US" dirty="0"/>
              <a:t>과정에 적용 </a:t>
            </a:r>
            <a:endParaRPr lang="en-US" altLang="ko-KR" dirty="0" smtClean="0"/>
          </a:p>
          <a:p>
            <a:pPr lvl="2"/>
            <a:r>
              <a:rPr lang="en-US" altLang="ko-KR" dirty="0" err="1"/>
              <a:t>optimizer.apply_gradients</a:t>
            </a:r>
            <a:r>
              <a:rPr lang="en-US" altLang="ko-KR" dirty="0"/>
              <a:t>(zip(gradients, </a:t>
            </a:r>
            <a:r>
              <a:rPr lang="en-US" altLang="ko-KR" dirty="0" err="1"/>
              <a:t>model.trainable_variables</a:t>
            </a:r>
            <a:r>
              <a:rPr lang="en-US" altLang="ko-KR" dirty="0" smtClean="0"/>
              <a:t>))</a:t>
            </a:r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22790" y="4446877"/>
            <a:ext cx="70000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④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데이터 학습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최적화를 위한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function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을 정의합니다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@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tf.function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train_step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01080"/>
                </a:solidFill>
                <a:latin typeface="Courier New" panose="02070309020205020404" pitchFamily="49" charset="0"/>
              </a:rPr>
              <a:t>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with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tf.GradientTape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 </a:t>
            </a: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tape: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(x)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모델에 위한 예측 값 계산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mse_loss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y)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MSE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손실 계산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gradients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tape.gradient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(loss, [W, b])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미분 자동계산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optimizer.apply_gradients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(gradients, [W, b]))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과정에 적용</a:t>
            </a:r>
            <a:endParaRPr lang="ko-KR" alt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전 소스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Version 2.x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19164" y="109669"/>
            <a:ext cx="6547283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①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문제와 정답 데이터 지정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②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모델 구성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생성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선형회귀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모델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Wx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+ b)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을 위한 </a:t>
            </a:r>
            <a:r>
              <a:rPr lang="en-US" altLang="ko-KR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tf.Variable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을 선언합니다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W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tf.Variable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(shape=[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b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tf.Variable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tf.random.normal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(shape=[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@</a:t>
            </a:r>
            <a:r>
              <a:rPr lang="en-US" altLang="ko-KR" sz="10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tf.function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W*x + b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③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학습에 필요한 최적화 방법과 손실 함수 등 지정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최적화를 위한 </a:t>
            </a:r>
            <a:r>
              <a:rPr lang="ko-KR" alt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그라디언트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디센트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ko-KR" alt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옵티마이저를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정의합니다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optimizer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tf.optimizers.SGD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0.01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손실 함수를 정의합니다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. MSE </a:t>
            </a:r>
            <a:r>
              <a:rPr lang="ko-KR" alt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손실함수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\mean{(y' - y)^2}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@</a:t>
            </a:r>
            <a:r>
              <a:rPr lang="en-US" altLang="ko-KR" sz="10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tf.function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795E26"/>
                </a:solidFill>
                <a:latin typeface="Courier New" panose="02070309020205020404" pitchFamily="49" charset="0"/>
              </a:rPr>
              <a:t>mse_loss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108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01080"/>
                </a:solidFill>
                <a:latin typeface="Courier New" panose="02070309020205020404" pitchFamily="49" charset="0"/>
              </a:rPr>
              <a:t>y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tf.reduce_mean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tf.square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- y))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④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생성된 모델로 훈련 데이터 학습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최적화를 위한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function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을 정의합니다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@</a:t>
            </a:r>
            <a:r>
              <a:rPr lang="en-US" altLang="ko-KR" sz="10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tf.function</a:t>
            </a:r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795E26"/>
                </a:solidFill>
                <a:latin typeface="Courier New" panose="02070309020205020404" pitchFamily="49" charset="0"/>
              </a:rPr>
              <a:t>train_step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01080"/>
                </a:solidFill>
                <a:latin typeface="Courier New" panose="02070309020205020404" pitchFamily="49" charset="0"/>
              </a:rPr>
              <a:t>y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with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tf.GradientTape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() </a:t>
            </a:r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tape: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(x)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모델에 위한 예측 값 계산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loss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mse_loss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y)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MSE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손실 계산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gradients =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tape.gradient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(loss, [W, b])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미분 자동계산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optimizer.apply_gradients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zip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(gradients, [W, b]))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최적화 과정에 적용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경사하강법을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1000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번 수행합니다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1000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train_step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⑤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데이터로 성능 평가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 = [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3.5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5.5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테스트 데이터를 이용해 학습된 </a:t>
            </a:r>
            <a:r>
              <a:rPr lang="ko-KR" alt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선형회귀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 모델이 데이터의 경향성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(y=2x)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을 잘 학습했는지 측정합니다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예상되는 참값 </a:t>
            </a:r>
            <a:r>
              <a:rPr lang="en-US" altLang="ko-KR" sz="1000" dirty="0">
                <a:solidFill>
                  <a:srgbClr val="008000"/>
                </a:solidFill>
                <a:latin typeface="Courier New" panose="02070309020205020404" pitchFamily="49" charset="0"/>
              </a:rPr>
              <a:t>: [7, 10, 11, 12]</a:t>
            </a:r>
            <a:endParaRPr lang="ko-KR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  <a:endParaRPr lang="en-US" altLang="ko-KR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학습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4227" y="6531680"/>
            <a:ext cx="2782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2"/>
              </a:rPr>
              <a:t>https://subinium.github.io/Keras-3-1/</a:t>
            </a:r>
            <a:endParaRPr lang="ko-KR" altLang="en-US" sz="1200" dirty="0"/>
          </a:p>
        </p:txBody>
      </p:sp>
      <p:pic>
        <p:nvPicPr>
          <p:cNvPr id="1026" name="Picture 2" descr="https://subinium.github.io/assets/images/keras/keras1_flow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23" y="1344686"/>
            <a:ext cx="5789497" cy="43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9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인공지능이란</a:t>
            </a:r>
            <a:r>
              <a:rPr lang="en-US" altLang="ko-KR" dirty="0" smtClean="0"/>
              <a:t>? 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식에서 가중치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편향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 함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61" y="2627505"/>
            <a:ext cx="6725922" cy="3553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29" y="1890701"/>
            <a:ext cx="2943283" cy="6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용어 정리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가설</a:t>
            </a:r>
            <a:r>
              <a:rPr lang="en-US" altLang="ko-KR" dirty="0" smtClean="0"/>
              <a:t>(</a:t>
            </a:r>
            <a:r>
              <a:rPr lang="en-US" altLang="ko-KR" dirty="0"/>
              <a:t>Hypothesis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가중치</a:t>
            </a:r>
            <a:r>
              <a:rPr lang="en-US" altLang="ko-KR" dirty="0" smtClean="0"/>
              <a:t>(weight)</a:t>
            </a:r>
            <a:r>
              <a:rPr lang="ko-KR" altLang="en-US" dirty="0" smtClean="0"/>
              <a:t>와 편향</a:t>
            </a:r>
            <a:r>
              <a:rPr lang="en-US" altLang="ko-KR" dirty="0" smtClean="0"/>
              <a:t>(bias)</a:t>
            </a:r>
          </a:p>
          <a:p>
            <a:pPr lvl="1"/>
            <a:r>
              <a:rPr lang="ko-KR" altLang="en-US" dirty="0" smtClean="0"/>
              <a:t>기울기와 절편</a:t>
            </a:r>
            <a:endParaRPr lang="en-US" altLang="ko-KR" dirty="0" smtClean="0"/>
          </a:p>
          <a:p>
            <a:r>
              <a:rPr lang="ko-KR" altLang="en-US" dirty="0" smtClean="0"/>
              <a:t>손실 </a:t>
            </a:r>
            <a:r>
              <a:rPr lang="ko-KR" altLang="en-US" dirty="0"/>
              <a:t>함수</a:t>
            </a:r>
            <a:r>
              <a:rPr lang="en-US" altLang="ko-KR" dirty="0"/>
              <a:t>(Loss 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MSE(Mean Square Error </a:t>
            </a:r>
            <a:r>
              <a:rPr lang="ko-KR" altLang="en-US" dirty="0" smtClean="0"/>
              <a:t>평균제곱오차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Categorical </a:t>
            </a:r>
            <a:r>
              <a:rPr lang="en-US" altLang="ko-KR" dirty="0" err="1" smtClean="0"/>
              <a:t>crossentropy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Sparse </a:t>
            </a:r>
            <a:r>
              <a:rPr lang="en-US" altLang="ko-KR" dirty="0"/>
              <a:t>Categorical </a:t>
            </a:r>
            <a:r>
              <a:rPr lang="en-US" altLang="ko-KR" dirty="0" err="1"/>
              <a:t>crossentropy</a:t>
            </a:r>
            <a:endParaRPr lang="en-US" altLang="ko-KR" dirty="0" smtClean="0"/>
          </a:p>
          <a:p>
            <a:r>
              <a:rPr lang="ko-KR" altLang="en-US" dirty="0" smtClean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(Gradient Descent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내리막 경사 따라 가기</a:t>
            </a:r>
            <a:endParaRPr lang="en-US" altLang="ko-KR" dirty="0" smtClean="0"/>
          </a:p>
          <a:p>
            <a:r>
              <a:rPr lang="ko-KR" altLang="en-US" dirty="0" err="1" smtClean="0"/>
              <a:t>학습률</a:t>
            </a:r>
            <a:r>
              <a:rPr lang="en-US" altLang="ko-KR" dirty="0" smtClean="0"/>
              <a:t>(learning rate)</a:t>
            </a:r>
          </a:p>
          <a:p>
            <a:pPr lvl="1"/>
            <a:r>
              <a:rPr lang="ko-KR" altLang="en-US" dirty="0" smtClean="0"/>
              <a:t>대표적인 </a:t>
            </a:r>
            <a:r>
              <a:rPr lang="ko-KR" altLang="en-US" dirty="0" err="1" smtClean="0"/>
              <a:t>하이퍼패러미터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사각형 설명선 4"/>
          <p:cNvSpPr/>
          <p:nvPr/>
        </p:nvSpPr>
        <p:spPr>
          <a:xfrm>
            <a:off x="4703174" y="4298013"/>
            <a:ext cx="3098480" cy="1430631"/>
          </a:xfrm>
          <a:prstGeom prst="wedgeRectCallout">
            <a:avLst>
              <a:gd name="adj1" fmla="val -88751"/>
              <a:gd name="adj2" fmla="val -29943"/>
            </a:avLst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heavy" dirty="0" err="1" smtClean="0">
                <a:solidFill>
                  <a:schemeClr val="tx1"/>
                </a:solidFill>
              </a:rPr>
              <a:t>패러미터와</a:t>
            </a:r>
            <a:r>
              <a:rPr lang="ko-KR" altLang="en-US" sz="1400" u="heavy" dirty="0" smtClean="0">
                <a:solidFill>
                  <a:schemeClr val="tx1"/>
                </a:solidFill>
              </a:rPr>
              <a:t> </a:t>
            </a:r>
            <a:r>
              <a:rPr lang="ko-KR" altLang="en-US" sz="1400" u="heavy" dirty="0" err="1" smtClean="0">
                <a:solidFill>
                  <a:schemeClr val="tx1"/>
                </a:solidFill>
              </a:rPr>
              <a:t>하이퍼패라미터</a:t>
            </a:r>
            <a:endParaRPr lang="en-US" altLang="ko-KR" sz="1400" u="heavy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u="heavy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학습에 의해 결정되는 값과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프로그래머가 결정하는 값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Linear regression</a:t>
            </a:r>
          </a:p>
          <a:p>
            <a:pPr lvl="1"/>
            <a:r>
              <a:rPr lang="ko-KR" altLang="en-US" dirty="0" smtClean="0"/>
              <a:t>데이터의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경향성을 가장 잘 설명하는 하나의 직선을 예측하는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= </a:t>
            </a:r>
            <a:r>
              <a:rPr lang="en-US" altLang="ko-KR" dirty="0" err="1" smtClean="0"/>
              <a:t>aX</a:t>
            </a:r>
            <a:r>
              <a:rPr lang="en-US" altLang="ko-KR" dirty="0" smtClean="0"/>
              <a:t> + b</a:t>
            </a:r>
          </a:p>
          <a:p>
            <a:pPr lvl="3"/>
            <a:r>
              <a:rPr lang="ko-KR" altLang="en-US" dirty="0" smtClean="0"/>
              <a:t>기울기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절편인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구하는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국어와 수학 성적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키와 몸무게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치킨과 맥주의 판매량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기저귀와 맥주의 </a:t>
            </a:r>
            <a:r>
              <a:rPr lang="ko-KR" altLang="en-US" dirty="0"/>
              <a:t>판매량</a:t>
            </a:r>
            <a:endParaRPr lang="en-US" altLang="ko-KR" dirty="0"/>
          </a:p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분야에서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 회귀</a:t>
            </a:r>
            <a:endParaRPr lang="en-US" altLang="ko-KR" dirty="0" smtClean="0"/>
          </a:p>
          <a:p>
            <a:pPr lvl="2"/>
            <a:r>
              <a:rPr lang="en-US" altLang="ko-KR" dirty="0"/>
              <a:t>Y = 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 </a:t>
            </a:r>
            <a:r>
              <a:rPr lang="en-US" altLang="ko-KR" dirty="0"/>
              <a:t>+ b</a:t>
            </a:r>
          </a:p>
          <a:p>
            <a:pPr lvl="3"/>
            <a:r>
              <a:rPr lang="ko-KR" altLang="en-US" dirty="0" smtClean="0"/>
              <a:t>가중치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편향인 </a:t>
            </a:r>
            <a:r>
              <a:rPr lang="en-US" altLang="ko-KR" dirty="0"/>
              <a:t>b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구하는 </a:t>
            </a:r>
            <a:r>
              <a:rPr lang="ko-KR" altLang="en-US" dirty="0"/>
              <a:t>것</a:t>
            </a:r>
            <a:endParaRPr lang="en-US" altLang="ko-KR" dirty="0" smtClean="0"/>
          </a:p>
        </p:txBody>
      </p:sp>
      <p:pic>
        <p:nvPicPr>
          <p:cNvPr id="1026" name="Picture 2" descr="https://upload.wikimedia.org/wikipedia/commons/b/be/Normdist_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63" y="2615529"/>
            <a:ext cx="4143007" cy="34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문제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공부 시간이 </a:t>
            </a:r>
            <a:r>
              <a:rPr lang="en-US" altLang="ko-KR" dirty="0"/>
              <a:t>x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점수는 </a:t>
            </a:r>
            <a:r>
              <a:rPr lang="en-US" altLang="ko-KR" dirty="0" smtClean="0"/>
              <a:t>y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알려준 </a:t>
            </a:r>
            <a:r>
              <a:rPr lang="ko-KR" altLang="en-US" dirty="0"/>
              <a:t>데이터로부터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관계를 </a:t>
            </a:r>
            <a:r>
              <a:rPr lang="ko-KR" altLang="en-US" dirty="0" smtClean="0"/>
              <a:t>유추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학생이 </a:t>
            </a:r>
            <a:r>
              <a:rPr lang="en-US" altLang="ko-KR" dirty="0"/>
              <a:t>6</a:t>
            </a:r>
            <a:r>
              <a:rPr lang="ko-KR" altLang="en-US" dirty="0"/>
              <a:t>시간을 공부하였을 때의 </a:t>
            </a:r>
            <a:r>
              <a:rPr lang="ko-KR" altLang="en-US" dirty="0" smtClean="0"/>
              <a:t>성적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 </a:t>
            </a:r>
            <a:r>
              <a:rPr lang="en-US" altLang="ko-KR" dirty="0"/>
              <a:t>7</a:t>
            </a:r>
            <a:r>
              <a:rPr lang="ko-KR" altLang="en-US" dirty="0"/>
              <a:t>시간</a:t>
            </a:r>
            <a:r>
              <a:rPr lang="en-US" altLang="ko-KR" dirty="0"/>
              <a:t>, 8</a:t>
            </a:r>
            <a:r>
              <a:rPr lang="ko-KR" altLang="en-US" dirty="0"/>
              <a:t>시간을 공부하였을 때의 성적을 </a:t>
            </a:r>
            <a:r>
              <a:rPr lang="ko-KR" altLang="en-US" dirty="0" smtClean="0"/>
              <a:t>예측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62" y="2134415"/>
            <a:ext cx="2023346" cy="2153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62" y="1701428"/>
            <a:ext cx="5527957" cy="32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31646</TotalTime>
  <Words>2029</Words>
  <Application>Microsoft Office PowerPoint</Application>
  <PresentationFormat>화면 슬라이드 쇼(4:3)</PresentationFormat>
  <Paragraphs>670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회귀(regresson)와 분류(classification)</vt:lpstr>
      <vt:lpstr>회귀의 어원</vt:lpstr>
      <vt:lpstr>PowerPoint 프레젠테이션</vt:lpstr>
      <vt:lpstr>선형 회귀와 로지스틱 회귀</vt:lpstr>
      <vt:lpstr>인공지능이란? W와 b 구하기</vt:lpstr>
      <vt:lpstr>주요 용어 정리</vt:lpstr>
      <vt:lpstr>선형 회귀</vt:lpstr>
      <vt:lpstr>선형 회귀 문제 사례</vt:lpstr>
      <vt:lpstr>가설</vt:lpstr>
      <vt:lpstr>손실 함수(Loss function)</vt:lpstr>
      <vt:lpstr>손실 함수: MSE</vt:lpstr>
      <vt:lpstr>손실 함수 MSE 이해</vt:lpstr>
      <vt:lpstr>손실 함수를 W와 b의 함수로 </vt:lpstr>
      <vt:lpstr>옵티마이저(Optimizer): 최적화 과정 </vt:lpstr>
      <vt:lpstr>손실과 가중치</vt:lpstr>
      <vt:lpstr>경사하강법</vt:lpstr>
      <vt:lpstr>가중치의 조정</vt:lpstr>
      <vt:lpstr>학습률</vt:lpstr>
      <vt:lpstr>적절한 학습률 설정</vt:lpstr>
      <vt:lpstr>초매개변수와 학습률</vt:lpstr>
      <vt:lpstr>학습률 실험</vt:lpstr>
      <vt:lpstr>cost가 가장 최소값을 가지게 하는 W를 찾는 일</vt:lpstr>
      <vt:lpstr>비용 함수와 최적의 W 구하기 </vt:lpstr>
      <vt:lpstr>계산 과정의 의미</vt:lpstr>
      <vt:lpstr>경사 하강법 정리</vt:lpstr>
      <vt:lpstr>손실 함수를 최소로 하는 W와 b 구하는 과정</vt:lpstr>
      <vt:lpstr>오차역전파 </vt:lpstr>
      <vt:lpstr>PowerPoint 프레젠테이션</vt:lpstr>
      <vt:lpstr>실습 파일</vt:lpstr>
      <vt:lpstr>시그모이드 함수 </vt:lpstr>
      <vt:lpstr>ReLU 함수</vt:lpstr>
      <vt:lpstr>시그모이드 ReLU 함께 그리기</vt:lpstr>
      <vt:lpstr>다양한 활성화 함수</vt:lpstr>
      <vt:lpstr>활성화 함수 결과</vt:lpstr>
      <vt:lpstr>PowerPoint 프레젠테이션</vt:lpstr>
      <vt:lpstr>선형 회귀 문제</vt:lpstr>
      <vt:lpstr>선형 회귀 케라스 구현(1)</vt:lpstr>
      <vt:lpstr>선형 회귀 케라스 구현(2)</vt:lpstr>
      <vt:lpstr>선형 회귀 모델 정보 </vt:lpstr>
      <vt:lpstr>선형 회귀 모델 학습(훈련)</vt:lpstr>
      <vt:lpstr>선형 회귀 모델 성능 평가 및 예측</vt:lpstr>
      <vt:lpstr>손실과 mae 시각화</vt:lpstr>
      <vt:lpstr>예측 값 시각화</vt:lpstr>
      <vt:lpstr>전 코드</vt:lpstr>
      <vt:lpstr>PowerPoint 프레젠테이션</vt:lpstr>
      <vt:lpstr>다음을 예측해 보세요</vt:lpstr>
      <vt:lpstr>케라스로 예측</vt:lpstr>
      <vt:lpstr>가장 간단히 입력층과 출력층 구성</vt:lpstr>
      <vt:lpstr>케라스로 예측 순서</vt:lpstr>
      <vt:lpstr>전 소스</vt:lpstr>
      <vt:lpstr>PowerPoint 프레젠테이션</vt:lpstr>
      <vt:lpstr>변수 Variables</vt:lpstr>
      <vt:lpstr>텐서플로 함수로 회귀 구현</vt:lpstr>
      <vt:lpstr>한번의 훈련 과정 처리 함수</vt:lpstr>
      <vt:lpstr>구현 전 소스</vt:lpstr>
      <vt:lpstr>딥러닝의 학습 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651</cp:revision>
  <dcterms:created xsi:type="dcterms:W3CDTF">2013-05-23T04:26:30Z</dcterms:created>
  <dcterms:modified xsi:type="dcterms:W3CDTF">2021-07-18T02:35:52Z</dcterms:modified>
</cp:coreProperties>
</file>